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A572E-FBBF-4690-8DBC-BE2018FA33F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317B7-5540-43BA-B7AC-7B93242662E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15AADC9-D81B-49CC-BE76-9C6E3FC0D008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3661669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902E020-AF47-4A52-B391-8E45B5016038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118367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9462857-E204-4125-BE05-E4AB99EB2B6D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3018590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F9208C5-66E0-4551-A802-B3F54A5DD310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282798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BF0F098-5C7E-434C-B92D-F464A34AA09D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312443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89F4086-7096-4EB5-A708-47CC01F45FE5}" type="datetime1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3214613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E6BB76B-F858-4FF0-AA3A-4BD23270E40A}" type="datetime1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411387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363836C-67BA-46B5-B905-E303E05012C1}" type="datetime1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97530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1DE1C35-C1FB-45FC-B2D5-803B917E3BC5}" type="datetime1">
              <a:rPr lang="en-US" smtClean="0"/>
              <a:t>3/13/2018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30991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F79A23D-AB0D-4F18-9799-358BFCD37CE2}" type="datetime1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207224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8C69E2F-14B1-43BA-A6F9-D4588E4C828F}" type="datetime1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42702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latinLnBrk="0" hangingPunct="1"/>
            <a:fld id="{6D069AAE-63F5-4652-94C5-C322648F229E}" type="datetime1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0" lang="en-US" smtClean="0"/>
              <a:t>Copyright © 2013 Pearson Education, Inc. publishing as Prentice Hall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xmlns="" val="154974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/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Visualizing and Exploring </a:t>
            </a:r>
            <a:r>
              <a:rPr lang="en-US" dirty="0" smtClean="0">
                <a:ea typeface="+mj-ea"/>
                <a:cs typeface="+mj-cs"/>
              </a:rPr>
              <a:t>Data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using </a:t>
            </a:r>
            <a:r>
              <a:rPr lang="en-US" dirty="0" smtClean="0"/>
              <a:t>Excel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19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4  </a:t>
            </a:r>
            <a:r>
              <a:rPr lang="en-US" u="sng" dirty="0" smtClean="0"/>
              <a:t>Area Chart for Energy Consumption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pic>
        <p:nvPicPr>
          <p:cNvPr id="378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971800"/>
            <a:ext cx="70866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538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5  </a:t>
            </a:r>
            <a:r>
              <a:rPr lang="en-US" u="sng" dirty="0" smtClean="0"/>
              <a:t>Scatter Chart for Real Estate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590800"/>
            <a:ext cx="6400800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094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6  </a:t>
            </a:r>
            <a:endParaRPr lang="en-US" u="sng" dirty="0" smtClean="0"/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Bubble Chart for Comparing Stock Characteristics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200400"/>
            <a:ext cx="6372225" cy="335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2816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Miscellaneous Excel Charts</a:t>
            </a:r>
          </a:p>
          <a:p>
            <a:pPr marL="109538" indent="0" eaLnBrk="1" hangingPunct="1"/>
            <a:r>
              <a:rPr lang="en-US" smtClean="0"/>
              <a:t>Stock chart</a:t>
            </a:r>
          </a:p>
          <a:p>
            <a:pPr marL="109538" indent="0" eaLnBrk="1" hangingPunct="1"/>
            <a:r>
              <a:rPr lang="en-US" smtClean="0"/>
              <a:t>Surface chart</a:t>
            </a:r>
          </a:p>
          <a:p>
            <a:pPr marL="109538" indent="0" eaLnBrk="1" hangingPunct="1"/>
            <a:r>
              <a:rPr lang="en-US" smtClean="0"/>
              <a:t>Doughnut chart</a:t>
            </a:r>
          </a:p>
          <a:p>
            <a:pPr marL="109538" indent="0" eaLnBrk="1" hangingPunct="1"/>
            <a:r>
              <a:rPr lang="en-US" smtClean="0"/>
              <a:t>Radar chart</a:t>
            </a:r>
          </a:p>
          <a:p>
            <a:pPr marL="109538" indent="0" eaLnBrk="1" hangingPunct="1"/>
            <a:r>
              <a:rPr lang="en-US" smtClean="0"/>
              <a:t>Geographic mapping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6275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1"/>
          <p:cNvSpPr>
            <a:spLocks noGrp="1"/>
          </p:cNvSpPr>
          <p:nvPr>
            <p:ph idx="1"/>
          </p:nvPr>
        </p:nvSpPr>
        <p:spPr>
          <a:xfrm>
            <a:off x="533400" y="1046956"/>
            <a:ext cx="8229600" cy="4525963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7  </a:t>
            </a:r>
            <a:endParaRPr lang="en-US" u="sng" dirty="0" smtClean="0"/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Sorting Data in the Purchase Orders Database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156" y="2344738"/>
            <a:ext cx="80772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156" y="3782757"/>
            <a:ext cx="77343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TextBox 10"/>
          <p:cNvSpPr txBox="1">
            <a:spLocks noChangeArrowheads="1"/>
          </p:cNvSpPr>
          <p:nvPr/>
        </p:nvSpPr>
        <p:spPr bwMode="auto">
          <a:xfrm>
            <a:off x="762000" y="3487738"/>
            <a:ext cx="1633538" cy="339725"/>
          </a:xfrm>
          <a:prstGeom prst="rect">
            <a:avLst/>
          </a:prstGeom>
          <a:solidFill>
            <a:schemeClr val="bg2">
              <a:alpha val="25098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Sort by Supplier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355725" y="3825875"/>
            <a:ext cx="625475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200400" y="2700338"/>
            <a:ext cx="647700" cy="6096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4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</p:spTree>
    <p:extLst>
      <p:ext uri="{BB962C8B-B14F-4D97-AF65-F5344CB8AC3E}">
        <p14:creationId xmlns:p14="http://schemas.microsoft.com/office/powerpoint/2010/main" xmlns="" val="154680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36663"/>
            <a:ext cx="8229600" cy="4525962"/>
          </a:xfrm>
        </p:spPr>
        <p:txBody>
          <a:bodyPr>
            <a:normAutofit fontScale="925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Pareto </a:t>
            </a:r>
            <a:r>
              <a:rPr lang="en-US" u="sng" dirty="0" smtClean="0">
                <a:ea typeface="+mn-ea"/>
                <a:cs typeface="+mn-cs"/>
              </a:rPr>
              <a:t>Analysis</a:t>
            </a:r>
            <a:endParaRPr lang="en-US" u="sng" dirty="0">
              <a:ea typeface="+mn-ea"/>
              <a:cs typeface="+mn-cs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An Italian economist, </a:t>
            </a:r>
            <a:r>
              <a:rPr lang="en-US" dirty="0" err="1" smtClean="0">
                <a:ea typeface="+mn-ea"/>
                <a:cs typeface="+mn-cs"/>
              </a:rPr>
              <a:t>Vilfredo</a:t>
            </a:r>
            <a:r>
              <a:rPr lang="en-US" dirty="0" smtClean="0">
                <a:ea typeface="+mn-ea"/>
                <a:cs typeface="+mn-cs"/>
              </a:rPr>
              <a:t> Pareto, observed in 1906 that a large proportion of the wealth in Italy was owned by a small proportion of the people.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Similarly, businesses often find that a large proportion of sales come from a small proportion of customers.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 A Pareto analysis involves sorting data and calculating cumulative proportions.</a:t>
            </a:r>
            <a:endParaRPr lang="en-US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</p:spTree>
    <p:extLst>
      <p:ext uri="{BB962C8B-B14F-4D97-AF65-F5344CB8AC3E}">
        <p14:creationId xmlns:p14="http://schemas.microsoft.com/office/powerpoint/2010/main" xmlns="" val="27317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>
          <a:xfrm>
            <a:off x="266649" y="1236663"/>
            <a:ext cx="8229600" cy="4525962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8   </a:t>
            </a:r>
            <a:r>
              <a:rPr lang="en-US" u="sng" dirty="0" smtClean="0"/>
              <a:t>Applying the Pareto Principle</a:t>
            </a:r>
          </a:p>
          <a:p>
            <a:pPr marL="109538" indent="0" eaLnBrk="1" hangingPunct="1">
              <a:buFont typeface="Wingdings 3" pitchFamily="-72" charset="2"/>
              <a:buNone/>
            </a:pP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156575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8" name="TextBox 6"/>
          <p:cNvSpPr txBox="1">
            <a:spLocks noChangeArrowheads="1"/>
          </p:cNvSpPr>
          <p:nvPr/>
        </p:nvSpPr>
        <p:spPr bwMode="auto">
          <a:xfrm>
            <a:off x="7696200" y="56388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3.15</a:t>
            </a:r>
          </a:p>
        </p:txBody>
      </p:sp>
      <p:sp>
        <p:nvSpPr>
          <p:cNvPr id="44039" name="TextBox 7"/>
          <p:cNvSpPr txBox="1">
            <a:spLocks noChangeArrowheads="1"/>
          </p:cNvSpPr>
          <p:nvPr/>
        </p:nvSpPr>
        <p:spPr bwMode="auto">
          <a:xfrm>
            <a:off x="1406525" y="5762625"/>
            <a:ext cx="6251575" cy="339725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75% of the bicycle inventory value comes from 40% (9/24) of items.</a:t>
            </a:r>
          </a:p>
        </p:txBody>
      </p:sp>
      <p:sp>
        <p:nvSpPr>
          <p:cNvPr id="44040" name="TextBox 8"/>
          <p:cNvSpPr txBox="1">
            <a:spLocks noChangeArrowheads="1"/>
          </p:cNvSpPr>
          <p:nvPr/>
        </p:nvSpPr>
        <p:spPr bwMode="auto">
          <a:xfrm>
            <a:off x="7526338" y="1344613"/>
            <a:ext cx="831850" cy="339725"/>
          </a:xfrm>
          <a:prstGeom prst="rect">
            <a:avLst/>
          </a:prstGeom>
          <a:solidFill>
            <a:schemeClr val="bg2">
              <a:alpha val="25098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Sort by</a:t>
            </a:r>
          </a:p>
        </p:txBody>
      </p:sp>
      <p:cxnSp>
        <p:nvCxnSpPr>
          <p:cNvPr id="10" name="Straight Arrow Connector 9"/>
          <p:cNvCxnSpPr>
            <a:stCxn id="44040" idx="2"/>
          </p:cNvCxnSpPr>
          <p:nvPr/>
        </p:nvCxnSpPr>
        <p:spPr>
          <a:xfrm flipH="1">
            <a:off x="6856413" y="1684338"/>
            <a:ext cx="1085850" cy="527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110538" y="3352800"/>
            <a:ext cx="503237" cy="1524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1524000" y="2341563"/>
            <a:ext cx="950913" cy="11430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xmlns="" val="177377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/>
              <a:t>Example </a:t>
            </a:r>
            <a:r>
              <a:rPr lang="en-US" u="sng" dirty="0" smtClean="0"/>
              <a:t>9   </a:t>
            </a:r>
            <a:r>
              <a:rPr lang="en-US" u="sng" dirty="0"/>
              <a:t>Filtering Records by Item Description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dirty="0"/>
              <a:t>Highlight A3:J97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i="1" dirty="0"/>
              <a:t>Data </a:t>
            </a:r>
            <a:r>
              <a:rPr lang="en-US" dirty="0"/>
              <a:t>tab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i="1" dirty="0"/>
              <a:t>Sort &amp; Filter </a:t>
            </a:r>
            <a:r>
              <a:rPr lang="en-US" dirty="0"/>
              <a:t>group</a:t>
            </a:r>
            <a:endParaRPr lang="en-US" i="1" dirty="0"/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i="1" dirty="0"/>
              <a:t>Filter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dirty="0"/>
              <a:t>Click on the D3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dirty="0"/>
              <a:t>   dropdown arrow.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dirty="0"/>
              <a:t>Select Bolt-nut 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dirty="0"/>
              <a:t>   package to filter out 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dirty="0"/>
              <a:t>   all other items.</a:t>
            </a:r>
          </a:p>
          <a:p>
            <a:pPr marL="109538" indent="0" eaLnBrk="1" hangingPunct="1"/>
            <a:endParaRPr lang="en-US" dirty="0"/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057400"/>
            <a:ext cx="4386263" cy="386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  <p:sp>
        <p:nvSpPr>
          <p:cNvPr id="8" name="Oval 7"/>
          <p:cNvSpPr/>
          <p:nvPr/>
        </p:nvSpPr>
        <p:spPr>
          <a:xfrm>
            <a:off x="8110538" y="2514600"/>
            <a:ext cx="338137" cy="3048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xmlns="" val="257831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9  </a:t>
            </a:r>
            <a:r>
              <a:rPr lang="en-US" u="sng" dirty="0" smtClean="0">
                <a:ea typeface="+mn-ea"/>
                <a:cs typeface="+mn-cs"/>
              </a:rPr>
              <a:t>(continued)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Filtering Records by Item Description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Filter results for the bolt-nut package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738" y="3733800"/>
            <a:ext cx="818515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  <p:sp>
        <p:nvSpPr>
          <p:cNvPr id="8" name="Oval 7"/>
          <p:cNvSpPr/>
          <p:nvPr/>
        </p:nvSpPr>
        <p:spPr>
          <a:xfrm>
            <a:off x="2971800" y="3254375"/>
            <a:ext cx="1447800" cy="22701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xmlns="" val="26822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0506" y="1241988"/>
            <a:ext cx="8229600" cy="4525963"/>
          </a:xfrm>
        </p:spPr>
        <p:txBody>
          <a:bodyPr>
            <a:normAutofit/>
          </a:bodyPr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/>
              <a:t>Example </a:t>
            </a:r>
            <a:r>
              <a:rPr lang="en-US" u="sng" dirty="0" smtClean="0"/>
              <a:t>10   </a:t>
            </a:r>
            <a:r>
              <a:rPr lang="en-US" u="sng" dirty="0"/>
              <a:t>Filtering Records by Item Cost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dirty="0"/>
              <a:t>To identify items that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dirty="0"/>
              <a:t>  cost at least $200</a:t>
            </a:r>
          </a:p>
          <a:p>
            <a:pPr marL="109538" indent="0" eaLnBrk="1" hangingPunct="1"/>
            <a:r>
              <a:rPr lang="en-US" dirty="0"/>
              <a:t>Click on dropdown 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dirty="0"/>
              <a:t>   arrow for item cost</a:t>
            </a:r>
          </a:p>
          <a:p>
            <a:pPr marL="109538" indent="0" eaLnBrk="1" hangingPunct="1"/>
            <a:r>
              <a:rPr lang="en-US" i="1" dirty="0"/>
              <a:t>Number Filters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z="2400" i="1" dirty="0"/>
              <a:t>   Greater Than </a:t>
            </a:r>
            <a:r>
              <a:rPr lang="en-US" sz="2400" i="1" u="sng" dirty="0"/>
              <a:t>O</a:t>
            </a:r>
            <a:r>
              <a:rPr lang="en-US" sz="2400" i="1" dirty="0"/>
              <a:t>r </a:t>
            </a:r>
          </a:p>
          <a:p>
            <a:pPr marL="109538" indent="0"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sz="2400" i="1" dirty="0"/>
              <a:t>   Equal To…</a:t>
            </a:r>
          </a:p>
          <a:p>
            <a:pPr marL="109538" indent="0" eaLnBrk="1" hangingPunct="1">
              <a:buFont typeface="Wingdings 3" pitchFamily="-72" charset="2"/>
              <a:buNone/>
            </a:pPr>
            <a:endParaRPr lang="en-US" sz="2400" i="1" dirty="0"/>
          </a:p>
          <a:p>
            <a:pPr marL="109538" indent="0" eaLnBrk="1" hangingPunct="1"/>
            <a:endParaRPr lang="en-US" sz="2400" dirty="0"/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1981200"/>
            <a:ext cx="4757738" cy="367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  <p:sp>
        <p:nvSpPr>
          <p:cNvPr id="8" name="Oval 7"/>
          <p:cNvSpPr/>
          <p:nvPr/>
        </p:nvSpPr>
        <p:spPr>
          <a:xfrm>
            <a:off x="8296275" y="2438400"/>
            <a:ext cx="347663" cy="2286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xmlns="" val="37010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Visualization</a:t>
            </a:r>
          </a:p>
          <a:p>
            <a:pPr eaLnBrk="1" hangingPunct="1"/>
            <a:r>
              <a:rPr lang="en-US" sz="2800" smtClean="0"/>
              <a:t>Data Queries: Using Sorting and Filtering</a:t>
            </a:r>
          </a:p>
          <a:p>
            <a:pPr eaLnBrk="1" hangingPunct="1"/>
            <a:r>
              <a:rPr lang="en-US" sz="2800" smtClean="0"/>
              <a:t>Statistical Methods for Summarizing Data</a:t>
            </a:r>
          </a:p>
          <a:p>
            <a:pPr eaLnBrk="1" hangingPunct="1"/>
            <a:r>
              <a:rPr lang="en-US" sz="2800" smtClean="0"/>
              <a:t>Exploring Data Using PivotTables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Topics</a:t>
            </a:r>
            <a:endParaRPr lang="en-US" sz="32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453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10 </a:t>
            </a:r>
            <a:r>
              <a:rPr lang="en-US" u="sng" dirty="0" smtClean="0">
                <a:ea typeface="+mn-ea"/>
                <a:cs typeface="+mn-cs"/>
              </a:rPr>
              <a:t>(</a:t>
            </a:r>
            <a:r>
              <a:rPr lang="en-US" u="sng" dirty="0">
                <a:ea typeface="+mn-ea"/>
                <a:cs typeface="+mn-cs"/>
              </a:rPr>
              <a:t>continued</a:t>
            </a:r>
            <a:r>
              <a:rPr lang="en-US" u="sng" dirty="0" smtClean="0">
                <a:ea typeface="+mn-ea"/>
                <a:cs typeface="+mn-cs"/>
              </a:rPr>
              <a:t>)  Filtering by Item Cost </a:t>
            </a:r>
            <a:r>
              <a:rPr lang="en-US" dirty="0" smtClean="0">
                <a:ea typeface="+mn-ea"/>
                <a:cs typeface="+mn-cs"/>
              </a:rPr>
              <a:t>Custom </a:t>
            </a:r>
            <a:r>
              <a:rPr lang="en-US" i="1" dirty="0" smtClean="0">
                <a:ea typeface="+mn-ea"/>
                <a:cs typeface="+mn-cs"/>
              </a:rPr>
              <a:t>AutoFilter</a:t>
            </a:r>
            <a:r>
              <a:rPr lang="en-US" dirty="0" smtClean="0">
                <a:ea typeface="+mn-ea"/>
                <a:cs typeface="+mn-cs"/>
              </a:rPr>
              <a:t> dialog box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Click OK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Only items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costing at least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$200 is then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displayed.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2971800"/>
            <a:ext cx="5133975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</p:spTree>
    <p:extLst>
      <p:ext uri="{BB962C8B-B14F-4D97-AF65-F5344CB8AC3E}">
        <p14:creationId xmlns:p14="http://schemas.microsoft.com/office/powerpoint/2010/main" xmlns="" val="359495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AutoFilter</a:t>
            </a:r>
            <a:r>
              <a:rPr lang="en-US" u="sng" dirty="0" smtClean="0">
                <a:ea typeface="+mn-ea"/>
                <a:cs typeface="+mn-cs"/>
              </a:rPr>
              <a:t> criteria is based on the data type.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Number Filters </a:t>
            </a:r>
            <a:r>
              <a:rPr lang="en-US" dirty="0" smtClean="0">
                <a:ea typeface="+mn-ea"/>
                <a:cs typeface="+mn-cs"/>
              </a:rPr>
              <a:t>includes numerical criteria.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Date Filters </a:t>
            </a:r>
            <a:r>
              <a:rPr lang="en-US" dirty="0" smtClean="0">
                <a:ea typeface="+mn-ea"/>
                <a:cs typeface="+mn-cs"/>
              </a:rPr>
              <a:t>include tomorrow, next week, etc.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AutoFilter</a:t>
            </a:r>
            <a:r>
              <a:rPr lang="en-US" u="sng" dirty="0" smtClean="0">
                <a:ea typeface="+mn-ea"/>
                <a:cs typeface="+mn-cs"/>
              </a:rPr>
              <a:t> can be used sequentially.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First filter by one variable.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T</a:t>
            </a:r>
            <a:r>
              <a:rPr lang="en-US" dirty="0" smtClean="0">
                <a:ea typeface="+mn-ea"/>
                <a:cs typeface="+mn-cs"/>
              </a:rPr>
              <a:t>hen filter those data by another variable.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</p:spTree>
    <p:extLst>
      <p:ext uri="{BB962C8B-B14F-4D97-AF65-F5344CB8AC3E}">
        <p14:creationId xmlns:p14="http://schemas.microsoft.com/office/powerpoint/2010/main" xmlns="" val="18850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 fontScale="92500" lnSpcReduction="200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Analytics in Practice: Discovering Value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of Data Analysis at Alders International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Duty free operations at airports, seaports, etc.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Maintain a data warehouse to track point-of-sale information and inventory levels.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Pareto analysis revealed that 80% of profits were generated from 20% of their product lines.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A</a:t>
            </a:r>
            <a:r>
              <a:rPr lang="en-US" dirty="0" smtClean="0">
                <a:ea typeface="+mn-ea"/>
                <a:cs typeface="+mn-cs"/>
              </a:rPr>
              <a:t>llows selective elimination of less profitable items.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0" y="1066799"/>
            <a:ext cx="213360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Queries</a:t>
            </a:r>
            <a:r>
              <a:rPr lang="en-US" sz="3200" dirty="0" smtClean="0">
                <a:ea typeface="+mj-ea"/>
                <a:cs typeface="+mj-cs"/>
              </a:rPr>
              <a:t>: Using </a:t>
            </a:r>
            <a:r>
              <a:rPr lang="en-US" sz="3200" dirty="0">
                <a:ea typeface="+mj-ea"/>
                <a:cs typeface="+mj-cs"/>
              </a:rPr>
              <a:t>Sorting and Filtering</a:t>
            </a:r>
          </a:p>
        </p:txBody>
      </p:sp>
    </p:spTree>
    <p:extLst>
      <p:ext uri="{BB962C8B-B14F-4D97-AF65-F5344CB8AC3E}">
        <p14:creationId xmlns:p14="http://schemas.microsoft.com/office/powerpoint/2010/main" xmlns="" val="24579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9100" y="884237"/>
            <a:ext cx="8229600" cy="4525963"/>
          </a:xfrm>
        </p:spPr>
        <p:txBody>
          <a:bodyPr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A </a:t>
            </a:r>
            <a:r>
              <a:rPr lang="en-US" u="sng" dirty="0" smtClean="0">
                <a:ea typeface="+mn-ea"/>
                <a:cs typeface="+mn-cs"/>
              </a:rPr>
              <a:t>statistic</a:t>
            </a:r>
            <a:r>
              <a:rPr lang="en-US" dirty="0" smtClean="0">
                <a:ea typeface="+mn-ea"/>
                <a:cs typeface="+mn-cs"/>
              </a:rPr>
              <a:t> is a summary measure of data.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u="sng" dirty="0" smtClean="0">
                <a:ea typeface="+mn-ea"/>
                <a:cs typeface="+mn-cs"/>
              </a:rPr>
              <a:t>Descriptive statistics </a:t>
            </a:r>
            <a:r>
              <a:rPr lang="en-US" dirty="0" smtClean="0">
                <a:ea typeface="+mn-ea"/>
                <a:cs typeface="+mn-cs"/>
              </a:rPr>
              <a:t>are methods that describe and summarize data.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Microsoft Excel supports statistical analysis in two ways: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1. Statistical functions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2. </a:t>
            </a:r>
            <a:r>
              <a:rPr lang="en-US" i="1" dirty="0" smtClean="0">
                <a:ea typeface="+mn-ea"/>
                <a:cs typeface="+mn-cs"/>
              </a:rPr>
              <a:t>Analysis </a:t>
            </a:r>
            <a:r>
              <a:rPr lang="en-US" i="1" dirty="0" err="1" smtClean="0">
                <a:ea typeface="+mn-ea"/>
                <a:cs typeface="+mn-cs"/>
              </a:rPr>
              <a:t>Toolpak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add-in for PCs 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(for Macs, </a:t>
            </a:r>
            <a:r>
              <a:rPr lang="en-US" dirty="0" err="1" smtClean="0">
                <a:ea typeface="+mn-ea"/>
                <a:cs typeface="+mn-cs"/>
              </a:rPr>
              <a:t>StatPlus</a:t>
            </a:r>
            <a:r>
              <a:rPr lang="en-US" dirty="0" smtClean="0">
                <a:ea typeface="+mn-ea"/>
                <a:cs typeface="+mn-cs"/>
              </a:rPr>
              <a:t> is similar)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17206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5643562"/>
            <a:ext cx="7543800" cy="466725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Statistical methods are essential to Business Analytics</a:t>
            </a:r>
          </a:p>
        </p:txBody>
      </p:sp>
    </p:spTree>
    <p:extLst>
      <p:ext uri="{BB962C8B-B14F-4D97-AF65-F5344CB8AC3E}">
        <p14:creationId xmlns:p14="http://schemas.microsoft.com/office/powerpoint/2010/main" xmlns="" val="33187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z="2600" u="sng" dirty="0" smtClean="0"/>
              <a:t>Example </a:t>
            </a:r>
            <a:r>
              <a:rPr lang="en-US" sz="2600" u="sng" dirty="0" smtClean="0"/>
              <a:t>11  </a:t>
            </a:r>
            <a:r>
              <a:rPr lang="en-US" sz="2600" u="sng" dirty="0" smtClean="0"/>
              <a:t>Constructing a Frequency Distribution 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sz="2600" u="sng" dirty="0" smtClean="0"/>
              <a:t>for Items in the Purchase Order Database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22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59113"/>
            <a:ext cx="81534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1" name="TextBox 8"/>
          <p:cNvSpPr txBox="1">
            <a:spLocks noChangeArrowheads="1"/>
          </p:cNvSpPr>
          <p:nvPr/>
        </p:nvSpPr>
        <p:spPr bwMode="auto">
          <a:xfrm>
            <a:off x="609600" y="2590800"/>
            <a:ext cx="7767638" cy="400050"/>
          </a:xfrm>
          <a:prstGeom prst="rect">
            <a:avLst/>
          </a:prstGeom>
          <a:solidFill>
            <a:schemeClr val="bg2">
              <a:alpha val="25098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Copy Column D (Item Description) to Column A in a new worksheet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10000" y="2957513"/>
            <a:ext cx="152400" cy="590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2549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z="2600" u="sng" dirty="0" smtClean="0"/>
              <a:t>Example </a:t>
            </a:r>
            <a:r>
              <a:rPr lang="en-US" sz="2600" u="sng" dirty="0" smtClean="0"/>
              <a:t>11 </a:t>
            </a:r>
            <a:r>
              <a:rPr lang="en-US" sz="2600" u="sng" dirty="0" smtClean="0"/>
              <a:t>(continued) Constructing a Frequency Distribution for Items in the Purchase Order Database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14600"/>
            <a:ext cx="462915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514600"/>
            <a:ext cx="317182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5" name="TextBox 7"/>
          <p:cNvSpPr txBox="1">
            <a:spLocks noChangeArrowheads="1"/>
          </p:cNvSpPr>
          <p:nvPr/>
        </p:nvSpPr>
        <p:spPr bwMode="auto">
          <a:xfrm>
            <a:off x="7620000" y="57150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3.22</a:t>
            </a:r>
          </a:p>
        </p:txBody>
      </p:sp>
      <p:sp>
        <p:nvSpPr>
          <p:cNvPr id="53256" name="TextBox 8"/>
          <p:cNvSpPr txBox="1">
            <a:spLocks noChangeArrowheads="1"/>
          </p:cNvSpPr>
          <p:nvPr/>
        </p:nvSpPr>
        <p:spPr bwMode="auto">
          <a:xfrm>
            <a:off x="4191000" y="5715000"/>
            <a:ext cx="827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3.21</a:t>
            </a:r>
          </a:p>
        </p:txBody>
      </p:sp>
    </p:spTree>
    <p:extLst>
      <p:ext uri="{BB962C8B-B14F-4D97-AF65-F5344CB8AC3E}">
        <p14:creationId xmlns:p14="http://schemas.microsoft.com/office/powerpoint/2010/main" xmlns="" val="379188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1"/>
          <p:cNvSpPr>
            <a:spLocks noGrp="1"/>
          </p:cNvSpPr>
          <p:nvPr>
            <p:ph idx="1"/>
          </p:nvPr>
        </p:nvSpPr>
        <p:spPr>
          <a:xfrm>
            <a:off x="457200" y="1406525"/>
            <a:ext cx="8229600" cy="4525963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z="2600" u="sng" dirty="0" smtClean="0"/>
              <a:t>Example </a:t>
            </a:r>
            <a:r>
              <a:rPr lang="en-US" sz="2600" u="sng" dirty="0" smtClean="0"/>
              <a:t>11 </a:t>
            </a:r>
            <a:r>
              <a:rPr lang="en-US" sz="2600" u="sng" dirty="0" smtClean="0"/>
              <a:t>(continued) Constructing a Frequency Distribution for Items in the Purchase Order Database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409825"/>
            <a:ext cx="5410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2200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z="2600" u="sng" dirty="0" smtClean="0"/>
              <a:t>Example </a:t>
            </a:r>
            <a:r>
              <a:rPr lang="en-US" sz="2600" u="sng" dirty="0" smtClean="0"/>
              <a:t>12  </a:t>
            </a:r>
            <a:r>
              <a:rPr lang="en-US" sz="2600" u="sng" dirty="0" smtClean="0"/>
              <a:t>Constructing a Relative Frequency Distribution for Items Purchased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530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1800" y="2667000"/>
            <a:ext cx="4224338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3" name="TextBox 5"/>
          <p:cNvSpPr txBox="1">
            <a:spLocks noChangeArrowheads="1"/>
          </p:cNvSpPr>
          <p:nvPr/>
        </p:nvSpPr>
        <p:spPr bwMode="auto">
          <a:xfrm>
            <a:off x="685800" y="2743200"/>
            <a:ext cx="28956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/>
              <a:t>Compute relative frequencies by</a:t>
            </a:r>
          </a:p>
          <a:p>
            <a:r>
              <a:rPr lang="en-US" sz="2800"/>
              <a:t>dividing each frequency by 94.</a:t>
            </a:r>
          </a:p>
        </p:txBody>
      </p:sp>
    </p:spTree>
    <p:extLst>
      <p:ext uri="{BB962C8B-B14F-4D97-AF65-F5344CB8AC3E}">
        <p14:creationId xmlns:p14="http://schemas.microsoft.com/office/powerpoint/2010/main" xmlns="" val="37150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13  </a:t>
            </a:r>
            <a:r>
              <a:rPr lang="en-US" u="sng" dirty="0" smtClean="0"/>
              <a:t>Frequency and Relative Frequency Distribution for A/P Terms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628900"/>
            <a:ext cx="39147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628900"/>
            <a:ext cx="2695575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0235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Excel’s Histogram Tool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Using the </a:t>
            </a:r>
            <a:r>
              <a:rPr lang="en-US" i="1" dirty="0" smtClean="0">
                <a:ea typeface="+mn-ea"/>
                <a:cs typeface="+mn-cs"/>
              </a:rPr>
              <a:t>Analysis </a:t>
            </a:r>
            <a:r>
              <a:rPr lang="en-US" i="1" dirty="0" err="1" smtClean="0">
                <a:ea typeface="+mn-ea"/>
                <a:cs typeface="+mn-cs"/>
              </a:rPr>
              <a:t>Toolpak</a:t>
            </a:r>
            <a:endParaRPr lang="en-US" i="1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Data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Data Analysis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Histogram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Fill in the </a:t>
            </a:r>
            <a:r>
              <a:rPr lang="en-US" i="1" dirty="0" smtClean="0">
                <a:ea typeface="+mn-ea"/>
                <a:cs typeface="+mn-cs"/>
              </a:rPr>
              <a:t>Input Range </a:t>
            </a:r>
            <a:r>
              <a:rPr lang="en-US" dirty="0" smtClean="0">
                <a:ea typeface="+mn-ea"/>
                <a:cs typeface="+mn-cs"/>
              </a:rPr>
              <a:t>and</a:t>
            </a:r>
            <a:r>
              <a:rPr lang="en-US" i="1" dirty="0" smtClean="0">
                <a:ea typeface="+mn-ea"/>
                <a:cs typeface="+mn-cs"/>
              </a:rPr>
              <a:t> Bin Range </a:t>
            </a:r>
            <a:r>
              <a:rPr lang="en-US" dirty="0" smtClean="0">
                <a:ea typeface="+mn-ea"/>
                <a:cs typeface="+mn-cs"/>
              </a:rPr>
              <a:t>(optional)</a:t>
            </a:r>
            <a:r>
              <a:rPr lang="en-US" i="1" dirty="0" smtClean="0">
                <a:ea typeface="+mn-ea"/>
                <a:cs typeface="+mn-cs"/>
              </a:rPr>
              <a:t>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Choose Labels </a:t>
            </a:r>
            <a:r>
              <a:rPr lang="en-US" dirty="0" smtClean="0">
                <a:ea typeface="+mn-ea"/>
                <a:cs typeface="+mn-cs"/>
              </a:rPr>
              <a:t>if columns have headers rows.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Choose</a:t>
            </a:r>
            <a:r>
              <a:rPr lang="en-US" i="1" dirty="0" smtClean="0">
                <a:ea typeface="+mn-ea"/>
                <a:cs typeface="+mn-cs"/>
              </a:rPr>
              <a:t> Chart Output.</a:t>
            </a:r>
            <a:endParaRPr lang="en-US" i="1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73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4575" y="1524000"/>
            <a:ext cx="3527425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242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2281" y="866032"/>
            <a:ext cx="8393112" cy="4525963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Creating Charts in Microsoft Excel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Select the </a:t>
            </a:r>
            <a:r>
              <a:rPr lang="en-US" i="1" dirty="0" smtClean="0">
                <a:ea typeface="+mn-ea"/>
                <a:cs typeface="+mn-cs"/>
              </a:rPr>
              <a:t>insert</a:t>
            </a:r>
            <a:r>
              <a:rPr lang="en-US" dirty="0" smtClean="0">
                <a:ea typeface="+mn-ea"/>
                <a:cs typeface="+mn-cs"/>
              </a:rPr>
              <a:t> tab.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Highlight the data.  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Click on chart type, then subtype.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8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Use </a:t>
            </a:r>
            <a:r>
              <a:rPr lang="en-US" i="1" dirty="0" smtClean="0">
                <a:ea typeface="+mn-ea"/>
                <a:cs typeface="+mn-cs"/>
              </a:rPr>
              <a:t>chart tools</a:t>
            </a:r>
            <a:r>
              <a:rPr lang="en-US" dirty="0" smtClean="0">
                <a:ea typeface="+mn-ea"/>
                <a:cs typeface="+mn-cs"/>
              </a:rPr>
              <a:t> to customize.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125" y="-14748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971800"/>
            <a:ext cx="7508875" cy="113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5303761"/>
            <a:ext cx="7385050" cy="110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Box 9"/>
          <p:cNvSpPr txBox="1">
            <a:spLocks noChangeArrowheads="1"/>
          </p:cNvSpPr>
          <p:nvPr/>
        </p:nvSpPr>
        <p:spPr bwMode="auto">
          <a:xfrm>
            <a:off x="7653338" y="4106863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3.1</a:t>
            </a:r>
          </a:p>
        </p:txBody>
      </p:sp>
      <p:sp>
        <p:nvSpPr>
          <p:cNvPr id="30728" name="TextBox 10"/>
          <p:cNvSpPr txBox="1">
            <a:spLocks noChangeArrowheads="1"/>
          </p:cNvSpPr>
          <p:nvPr/>
        </p:nvSpPr>
        <p:spPr bwMode="auto">
          <a:xfrm>
            <a:off x="7519988" y="600075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3.2</a:t>
            </a:r>
          </a:p>
        </p:txBody>
      </p:sp>
      <p:sp>
        <p:nvSpPr>
          <p:cNvPr id="3" name="Oval 2"/>
          <p:cNvSpPr/>
          <p:nvPr/>
        </p:nvSpPr>
        <p:spPr>
          <a:xfrm>
            <a:off x="3113088" y="3319463"/>
            <a:ext cx="1817687" cy="75088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Oval 11"/>
          <p:cNvSpPr/>
          <p:nvPr/>
        </p:nvSpPr>
        <p:spPr>
          <a:xfrm>
            <a:off x="5867400" y="4894263"/>
            <a:ext cx="1525588" cy="94138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xmlns="" val="227573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14 </a:t>
            </a:r>
            <a:endParaRPr lang="en-US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the Histogram Tool for A/P Terms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A/P data in H3:H97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sz="2400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Bins below in H99:H103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        </a:t>
            </a:r>
            <a:r>
              <a:rPr lang="en-US" sz="2400" u="sng" dirty="0" smtClean="0">
                <a:ea typeface="+mn-ea"/>
                <a:cs typeface="+mn-cs"/>
              </a:rPr>
              <a:t>Month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          15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          25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          30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           45</a:t>
            </a:r>
            <a:endParaRPr lang="en-US" sz="2400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2590800"/>
            <a:ext cx="40481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9326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Content Placeholder 1"/>
          <p:cNvSpPr>
            <a:spLocks noGrp="1"/>
          </p:cNvSpPr>
          <p:nvPr>
            <p:ph idx="1"/>
          </p:nvPr>
        </p:nvSpPr>
        <p:spPr>
          <a:xfrm>
            <a:off x="457200" y="1377950"/>
            <a:ext cx="8229600" cy="4525963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14 </a:t>
            </a:r>
            <a:r>
              <a:rPr lang="en-US" u="sng" dirty="0" smtClean="0"/>
              <a:t>(continued)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Using the Histogram Tool for A/P Terms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593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14600"/>
            <a:ext cx="7086600" cy="328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9" name="TextBox 9"/>
          <p:cNvSpPr txBox="1">
            <a:spLocks noChangeArrowheads="1"/>
          </p:cNvSpPr>
          <p:nvPr/>
        </p:nvSpPr>
        <p:spPr bwMode="auto">
          <a:xfrm>
            <a:off x="1143000" y="4468813"/>
            <a:ext cx="1524000" cy="9255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Table above is </a:t>
            </a:r>
            <a:r>
              <a:rPr lang="en-US" sz="1800" u="sng"/>
              <a:t>not</a:t>
            </a:r>
            <a:r>
              <a:rPr lang="en-US" sz="1800"/>
              <a:t> linked to chart.</a:t>
            </a:r>
          </a:p>
        </p:txBody>
      </p:sp>
    </p:spTree>
    <p:extLst>
      <p:ext uri="{BB962C8B-B14F-4D97-AF65-F5344CB8AC3E}">
        <p14:creationId xmlns:p14="http://schemas.microsoft.com/office/powerpoint/2010/main" xmlns="" val="356519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smtClean="0"/>
              <a:t>Example 3.15  Constructing a Frequency Distribution and Histogram for Cost Per Order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743200"/>
            <a:ext cx="7664450" cy="357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2" name="TextBox 6"/>
          <p:cNvSpPr txBox="1">
            <a:spLocks noChangeArrowheads="1"/>
          </p:cNvSpPr>
          <p:nvPr/>
        </p:nvSpPr>
        <p:spPr bwMode="auto">
          <a:xfrm>
            <a:off x="1143000" y="4953000"/>
            <a:ext cx="2265363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5 groups with a</a:t>
            </a:r>
          </a:p>
          <a:p>
            <a:r>
              <a:rPr lang="en-US" sz="1800"/>
              <a:t>$26,000 group width</a:t>
            </a:r>
          </a:p>
        </p:txBody>
      </p:sp>
    </p:spTree>
    <p:extLst>
      <p:ext uri="{BB962C8B-B14F-4D97-AF65-F5344CB8AC3E}">
        <p14:creationId xmlns:p14="http://schemas.microsoft.com/office/powerpoint/2010/main" xmlns="" val="33045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15 </a:t>
            </a:r>
            <a:r>
              <a:rPr lang="en-US" u="sng" dirty="0" smtClean="0"/>
              <a:t>(continued) Constructing a Frequency Distribution and Histogram for Cost Per Order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14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103" y="2682875"/>
            <a:ext cx="793908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7" name="TextBox 8"/>
          <p:cNvSpPr txBox="1">
            <a:spLocks noChangeArrowheads="1"/>
          </p:cNvSpPr>
          <p:nvPr/>
        </p:nvSpPr>
        <p:spPr bwMode="auto">
          <a:xfrm>
            <a:off x="990600" y="5181600"/>
            <a:ext cx="2265363" cy="6508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10 groups with a</a:t>
            </a:r>
          </a:p>
          <a:p>
            <a:r>
              <a:rPr lang="en-US" sz="1800"/>
              <a:t>$13,000 group width</a:t>
            </a:r>
          </a:p>
        </p:txBody>
      </p:sp>
    </p:spTree>
    <p:extLst>
      <p:ext uri="{BB962C8B-B14F-4D97-AF65-F5344CB8AC3E}">
        <p14:creationId xmlns:p14="http://schemas.microsoft.com/office/powerpoint/2010/main" xmlns="" val="3634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16  </a:t>
            </a:r>
            <a:r>
              <a:rPr lang="en-US" u="sng" dirty="0" smtClean="0"/>
              <a:t>Computing Cumulative Relative Frequencies for the Cost Per Order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592388"/>
            <a:ext cx="37338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2592388"/>
            <a:ext cx="40386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1549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17  </a:t>
            </a:r>
            <a:r>
              <a:rPr lang="en-US" u="sng" dirty="0" smtClean="0"/>
              <a:t>Computing Percentiles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dirty="0" smtClean="0"/>
              <a:t>Compute the 90</a:t>
            </a:r>
            <a:r>
              <a:rPr lang="en-US" baseline="30000" dirty="0" smtClean="0"/>
              <a:t>th</a:t>
            </a:r>
            <a:r>
              <a:rPr lang="en-US" dirty="0" smtClean="0"/>
              <a:t> percentile for </a:t>
            </a:r>
            <a:r>
              <a:rPr lang="en-US" i="1" dirty="0" smtClean="0"/>
              <a:t>cost per order </a:t>
            </a:r>
            <a:r>
              <a:rPr lang="en-US" dirty="0" smtClean="0"/>
              <a:t>in the Purchase Orders Data.</a:t>
            </a:r>
          </a:p>
          <a:p>
            <a:pPr marL="109538" indent="0" eaLnBrk="1" hangingPunct="1">
              <a:spcBef>
                <a:spcPts val="1200"/>
              </a:spcBef>
            </a:pPr>
            <a:r>
              <a:rPr lang="en-US" dirty="0" smtClean="0"/>
              <a:t>Rank of </a:t>
            </a:r>
            <a:r>
              <a:rPr lang="en-US" i="1" dirty="0" err="1" smtClean="0"/>
              <a:t>k</a:t>
            </a:r>
            <a:r>
              <a:rPr lang="en-US" baseline="30000" dirty="0" err="1" smtClean="0"/>
              <a:t>th</a:t>
            </a:r>
            <a:r>
              <a:rPr lang="en-US" dirty="0" smtClean="0"/>
              <a:t> percentile =</a:t>
            </a:r>
          </a:p>
          <a:p>
            <a:pPr marL="109538" indent="0" eaLnBrk="1" hangingPunct="1"/>
            <a:r>
              <a:rPr lang="en-US" i="1" dirty="0" smtClean="0"/>
              <a:t>n</a:t>
            </a:r>
            <a:r>
              <a:rPr lang="en-US" dirty="0" smtClean="0"/>
              <a:t> = 94 observations</a:t>
            </a:r>
          </a:p>
          <a:p>
            <a:pPr marL="109538" indent="0" eaLnBrk="1" hangingPunct="1"/>
            <a:r>
              <a:rPr lang="en-US" i="1" dirty="0" smtClean="0"/>
              <a:t>k</a:t>
            </a:r>
            <a:r>
              <a:rPr lang="en-US" dirty="0" smtClean="0"/>
              <a:t> = 90</a:t>
            </a:r>
          </a:p>
          <a:p>
            <a:pPr marL="109538" indent="0" eaLnBrk="1" hangingPunct="1"/>
            <a:r>
              <a:rPr lang="en-US" dirty="0" smtClean="0"/>
              <a:t>Rank of 90</a:t>
            </a:r>
            <a:r>
              <a:rPr lang="en-US" baseline="30000" dirty="0" smtClean="0"/>
              <a:t>th</a:t>
            </a:r>
            <a:r>
              <a:rPr lang="en-US" dirty="0" smtClean="0"/>
              <a:t> percentile = 94(90)/100+0.5 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dirty="0" smtClean="0"/>
              <a:t>                                        = 85.1 (round to 85)</a:t>
            </a:r>
          </a:p>
          <a:p>
            <a:pPr marL="109538" indent="0" eaLnBrk="1" hangingPunct="1"/>
            <a:r>
              <a:rPr lang="en-US" dirty="0" smtClean="0"/>
              <a:t>Value of the 85</a:t>
            </a:r>
            <a:r>
              <a:rPr lang="en-US" baseline="30000" dirty="0" smtClean="0"/>
              <a:t>th</a:t>
            </a:r>
            <a:r>
              <a:rPr lang="en-US" dirty="0" smtClean="0"/>
              <a:t> observation = $74,375</a:t>
            </a:r>
          </a:p>
          <a:p>
            <a:pPr marL="109538" indent="0" eaLnBrk="1" hangingPunct="1"/>
            <a:endParaRPr lang="en-US" u="sng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8663" y="2819400"/>
            <a:ext cx="14478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9780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18  </a:t>
            </a:r>
            <a:r>
              <a:rPr lang="en-US" u="sng" dirty="0" smtClean="0"/>
              <a:t>Computing Percentiles in Excel</a:t>
            </a:r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dirty="0" smtClean="0"/>
              <a:t>Compute the 90</a:t>
            </a:r>
            <a:r>
              <a:rPr lang="en-US" baseline="30000" dirty="0" smtClean="0"/>
              <a:t>th</a:t>
            </a:r>
            <a:r>
              <a:rPr lang="en-US" dirty="0" smtClean="0"/>
              <a:t> percentile for </a:t>
            </a:r>
            <a:r>
              <a:rPr lang="en-US" i="1" dirty="0" smtClean="0"/>
              <a:t>cost per order.</a:t>
            </a:r>
            <a:endParaRPr lang="en-US" dirty="0" smtClean="0"/>
          </a:p>
          <a:p>
            <a:pPr marL="109538" indent="0" eaLnBrk="1" hangingPunct="1">
              <a:spcBef>
                <a:spcPts val="1200"/>
              </a:spcBef>
            </a:pPr>
            <a:r>
              <a:rPr lang="en-US" dirty="0" smtClean="0"/>
              <a:t>Excel function for the </a:t>
            </a:r>
            <a:r>
              <a:rPr lang="en-US" i="1" dirty="0" err="1" smtClean="0"/>
              <a:t>k</a:t>
            </a:r>
            <a:r>
              <a:rPr lang="en-US" baseline="30000" dirty="0" err="1" smtClean="0"/>
              <a:t>th</a:t>
            </a:r>
            <a:r>
              <a:rPr lang="en-US" dirty="0" smtClean="0"/>
              <a:t> percentile: =PERCENTILE.INC</a:t>
            </a:r>
            <a:r>
              <a:rPr lang="en-US" i="1" dirty="0" smtClean="0"/>
              <a:t>(array, k)</a:t>
            </a:r>
            <a:endParaRPr lang="en-US" dirty="0" smtClean="0"/>
          </a:p>
          <a:p>
            <a:pPr marL="109538" indent="0" eaLnBrk="1" hangingPunct="1">
              <a:spcBef>
                <a:spcPts val="1200"/>
              </a:spcBef>
              <a:buFont typeface="Wingdings 3" pitchFamily="-72" charset="2"/>
              <a:buNone/>
            </a:pPr>
            <a:r>
              <a:rPr lang="en-US" dirty="0" smtClean="0"/>
              <a:t>   =PERCENTILE.INC</a:t>
            </a:r>
            <a:r>
              <a:rPr lang="en-US" i="1" dirty="0" smtClean="0"/>
              <a:t>(</a:t>
            </a:r>
            <a:r>
              <a:rPr lang="en-US" dirty="0" smtClean="0"/>
              <a:t>G4:G97, 0.90</a:t>
            </a:r>
            <a:r>
              <a:rPr lang="en-US" i="1" dirty="0" smtClean="0"/>
              <a:t>)</a:t>
            </a:r>
            <a:endParaRPr lang="en-US" dirty="0" smtClean="0"/>
          </a:p>
          <a:p>
            <a:pPr marL="109538" indent="0" eaLnBrk="1" hangingPunct="1">
              <a:buFont typeface="Wingdings 3" pitchFamily="-72" charset="2"/>
              <a:buNone/>
            </a:pPr>
            <a:r>
              <a:rPr lang="en-US" dirty="0" smtClean="0"/>
              <a:t>   = $73,737.50 </a:t>
            </a:r>
          </a:p>
          <a:p>
            <a:pPr marL="109538" indent="0" eaLnBrk="1" hangingPunct="1">
              <a:spcBef>
                <a:spcPts val="1200"/>
              </a:spcBef>
            </a:pPr>
            <a:r>
              <a:rPr lang="en-US" dirty="0" smtClean="0"/>
              <a:t>Excel does not use the formula on previous slide.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</p:spTree>
    <p:extLst>
      <p:ext uri="{BB962C8B-B14F-4D97-AF65-F5344CB8AC3E}">
        <p14:creationId xmlns:p14="http://schemas.microsoft.com/office/powerpoint/2010/main" xmlns="" val="14034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19  </a:t>
            </a:r>
            <a:r>
              <a:rPr lang="en-US" u="sng" dirty="0" smtClean="0"/>
              <a:t>Excel’s </a:t>
            </a:r>
            <a:r>
              <a:rPr lang="en-US" i="1" u="sng" dirty="0" smtClean="0"/>
              <a:t>Rank</a:t>
            </a:r>
            <a:r>
              <a:rPr lang="en-US" u="sng" dirty="0" smtClean="0"/>
              <a:t> and </a:t>
            </a:r>
            <a:r>
              <a:rPr lang="en-US" i="1" u="sng" dirty="0" smtClean="0"/>
              <a:t>Percentile</a:t>
            </a:r>
            <a:r>
              <a:rPr lang="en-US" u="sng" dirty="0" smtClean="0"/>
              <a:t> Tool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i="1" dirty="0" smtClean="0"/>
              <a:t>Data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i="1" dirty="0" smtClean="0"/>
              <a:t>Data Analysis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i="1" dirty="0" smtClean="0"/>
              <a:t>Rank and Percentile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endParaRPr lang="en-US" i="1" dirty="0" smtClean="0"/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dirty="0" smtClean="0"/>
              <a:t>90.3</a:t>
            </a:r>
            <a:r>
              <a:rPr lang="en-US" baseline="30000" dirty="0" smtClean="0"/>
              <a:t>rd</a:t>
            </a:r>
            <a:r>
              <a:rPr lang="en-US" dirty="0" smtClean="0"/>
              <a:t> percentile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dirty="0" smtClean="0"/>
              <a:t>   = $74,375 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dirty="0" smtClean="0"/>
              <a:t>(same result as 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dirty="0" smtClean="0"/>
              <a:t>manually computing</a:t>
            </a:r>
          </a:p>
          <a:p>
            <a:pPr marL="109538" indent="0" eaLnBrk="1" hangingPunct="1">
              <a:lnSpc>
                <a:spcPct val="90000"/>
              </a:lnSpc>
              <a:buFont typeface="Wingdings 3" pitchFamily="-72" charset="2"/>
              <a:buNone/>
            </a:pPr>
            <a:r>
              <a:rPr lang="en-US" dirty="0" smtClean="0"/>
              <a:t>the 90</a:t>
            </a:r>
            <a:r>
              <a:rPr lang="en-US" baseline="30000" dirty="0" smtClean="0"/>
              <a:t>th</a:t>
            </a:r>
            <a:r>
              <a:rPr lang="en-US" dirty="0" smtClean="0"/>
              <a:t> percentile)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057400"/>
            <a:ext cx="4318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060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20  </a:t>
            </a:r>
            <a:r>
              <a:rPr lang="en-US" u="sng" dirty="0" smtClean="0">
                <a:ea typeface="+mn-ea"/>
                <a:cs typeface="+mn-cs"/>
              </a:rPr>
              <a:t>Computing Quartiles in Excel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Compute the </a:t>
            </a:r>
            <a:r>
              <a:rPr lang="en-US" dirty="0" smtClean="0">
                <a:ea typeface="+mn-ea"/>
                <a:cs typeface="+mn-cs"/>
              </a:rPr>
              <a:t>Quartiles of the </a:t>
            </a:r>
            <a:r>
              <a:rPr lang="en-US" dirty="0">
                <a:ea typeface="+mn-ea"/>
                <a:cs typeface="+mn-cs"/>
              </a:rPr>
              <a:t>Cost per </a:t>
            </a:r>
            <a:r>
              <a:rPr lang="en-US" dirty="0" smtClean="0">
                <a:ea typeface="+mn-ea"/>
                <a:cs typeface="+mn-cs"/>
              </a:rPr>
              <a:t>Order data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Excel function for </a:t>
            </a:r>
            <a:r>
              <a:rPr lang="en-US" dirty="0" smtClean="0">
                <a:ea typeface="+mn-ea"/>
                <a:cs typeface="+mn-cs"/>
              </a:rPr>
              <a:t>quartiles: =QUARTILE.INC</a:t>
            </a:r>
            <a:r>
              <a:rPr lang="en-US" i="1" dirty="0" smtClean="0">
                <a:ea typeface="+mn-ea"/>
                <a:cs typeface="+mn-cs"/>
              </a:rPr>
              <a:t>(array</a:t>
            </a:r>
            <a:r>
              <a:rPr lang="en-US" i="1" dirty="0">
                <a:ea typeface="+mn-ea"/>
                <a:cs typeface="+mn-cs"/>
              </a:rPr>
              <a:t>, </a:t>
            </a:r>
            <a:r>
              <a:rPr lang="en-US" i="1" dirty="0" smtClean="0">
                <a:ea typeface="+mn-ea"/>
                <a:cs typeface="+mn-cs"/>
              </a:rPr>
              <a:t>quart)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=QUARTILE.INC</a:t>
            </a:r>
            <a:r>
              <a:rPr lang="en-US" i="1" dirty="0" smtClean="0">
                <a:ea typeface="+mn-ea"/>
                <a:cs typeface="+mn-cs"/>
              </a:rPr>
              <a:t>(</a:t>
            </a:r>
            <a:r>
              <a:rPr lang="en-US" dirty="0" smtClean="0">
                <a:ea typeface="+mn-ea"/>
                <a:cs typeface="+mn-cs"/>
              </a:rPr>
              <a:t>G4:G97</a:t>
            </a:r>
            <a:r>
              <a:rPr lang="en-US" dirty="0">
                <a:ea typeface="+mn-ea"/>
                <a:cs typeface="+mn-cs"/>
              </a:rPr>
              <a:t>, </a:t>
            </a:r>
            <a:r>
              <a:rPr lang="en-US" dirty="0" smtClean="0">
                <a:ea typeface="+mn-ea"/>
                <a:cs typeface="+mn-cs"/>
              </a:rPr>
              <a:t>1</a:t>
            </a:r>
            <a:r>
              <a:rPr lang="en-US" i="1" dirty="0" smtClean="0">
                <a:ea typeface="+mn-ea"/>
                <a:cs typeface="+mn-cs"/>
              </a:rPr>
              <a:t>) = </a:t>
            </a:r>
            <a:r>
              <a:rPr lang="en-US" dirty="0" smtClean="0">
                <a:ea typeface="+mn-ea"/>
                <a:cs typeface="+mn-cs"/>
              </a:rPr>
              <a:t>$6,757.81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40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=QUARTILE.INC</a:t>
            </a:r>
            <a:r>
              <a:rPr lang="en-US" i="1" dirty="0">
                <a:ea typeface="+mn-ea"/>
                <a:cs typeface="+mn-cs"/>
              </a:rPr>
              <a:t>(</a:t>
            </a:r>
            <a:r>
              <a:rPr lang="en-US" dirty="0">
                <a:ea typeface="+mn-ea"/>
                <a:cs typeface="+mn-cs"/>
              </a:rPr>
              <a:t>G4:G97, </a:t>
            </a:r>
            <a:r>
              <a:rPr lang="en-US" dirty="0" smtClean="0">
                <a:ea typeface="+mn-ea"/>
                <a:cs typeface="+mn-cs"/>
              </a:rPr>
              <a:t>2</a:t>
            </a:r>
            <a:r>
              <a:rPr lang="en-US" i="1" dirty="0" smtClean="0">
                <a:ea typeface="+mn-ea"/>
                <a:cs typeface="+mn-cs"/>
              </a:rPr>
              <a:t>) </a:t>
            </a:r>
            <a:r>
              <a:rPr lang="en-US" i="1" dirty="0">
                <a:ea typeface="+mn-ea"/>
                <a:cs typeface="+mn-cs"/>
              </a:rPr>
              <a:t>= </a:t>
            </a:r>
            <a:r>
              <a:rPr lang="en-US" dirty="0" smtClean="0">
                <a:ea typeface="+mn-ea"/>
                <a:cs typeface="+mn-cs"/>
              </a:rPr>
              <a:t>$15,656.25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40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=QUARTILE.INC</a:t>
            </a:r>
            <a:r>
              <a:rPr lang="en-US" i="1" dirty="0">
                <a:ea typeface="+mn-ea"/>
                <a:cs typeface="+mn-cs"/>
              </a:rPr>
              <a:t>(</a:t>
            </a:r>
            <a:r>
              <a:rPr lang="en-US" dirty="0">
                <a:ea typeface="+mn-ea"/>
                <a:cs typeface="+mn-cs"/>
              </a:rPr>
              <a:t>G4:G97, </a:t>
            </a:r>
            <a:r>
              <a:rPr lang="en-US" dirty="0" smtClean="0">
                <a:ea typeface="+mn-ea"/>
                <a:cs typeface="+mn-cs"/>
              </a:rPr>
              <a:t>3</a:t>
            </a:r>
            <a:r>
              <a:rPr lang="en-US" i="1" dirty="0" smtClean="0">
                <a:ea typeface="+mn-ea"/>
                <a:cs typeface="+mn-cs"/>
              </a:rPr>
              <a:t>) </a:t>
            </a:r>
            <a:r>
              <a:rPr lang="en-US" i="1" dirty="0">
                <a:ea typeface="+mn-ea"/>
                <a:cs typeface="+mn-cs"/>
              </a:rPr>
              <a:t>= </a:t>
            </a:r>
            <a:r>
              <a:rPr lang="en-US" dirty="0" smtClean="0">
                <a:ea typeface="+mn-ea"/>
                <a:cs typeface="+mn-cs"/>
              </a:rPr>
              <a:t>$27,593.75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0"/>
              </a:spcBef>
              <a:spcAft>
                <a:spcPts val="400"/>
              </a:spcAft>
              <a:buFont typeface="Wingdings 3"/>
              <a:buChar char=""/>
              <a:defRPr/>
            </a:pPr>
            <a:r>
              <a:rPr lang="en-US" dirty="0">
                <a:ea typeface="+mn-ea"/>
                <a:cs typeface="+mn-cs"/>
              </a:rPr>
              <a:t>=QUARTILE.INC</a:t>
            </a:r>
            <a:r>
              <a:rPr lang="en-US" i="1" dirty="0">
                <a:ea typeface="+mn-ea"/>
                <a:cs typeface="+mn-cs"/>
              </a:rPr>
              <a:t>(</a:t>
            </a:r>
            <a:r>
              <a:rPr lang="en-US" dirty="0">
                <a:ea typeface="+mn-ea"/>
                <a:cs typeface="+mn-cs"/>
              </a:rPr>
              <a:t>G4:G97, </a:t>
            </a:r>
            <a:r>
              <a:rPr lang="en-US" dirty="0" smtClean="0">
                <a:ea typeface="+mn-ea"/>
                <a:cs typeface="+mn-cs"/>
              </a:rPr>
              <a:t>4</a:t>
            </a:r>
            <a:r>
              <a:rPr lang="en-US" i="1" dirty="0" smtClean="0">
                <a:ea typeface="+mn-ea"/>
                <a:cs typeface="+mn-cs"/>
              </a:rPr>
              <a:t>) </a:t>
            </a:r>
            <a:r>
              <a:rPr lang="en-US" i="1" dirty="0">
                <a:ea typeface="+mn-ea"/>
                <a:cs typeface="+mn-cs"/>
              </a:rPr>
              <a:t>= </a:t>
            </a:r>
            <a:r>
              <a:rPr lang="en-US" dirty="0" smtClean="0">
                <a:ea typeface="+mn-ea"/>
                <a:cs typeface="+mn-cs"/>
              </a:rPr>
              <a:t>$127,500.00</a:t>
            </a: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</p:spTree>
    <p:extLst>
      <p:ext uri="{BB962C8B-B14F-4D97-AF65-F5344CB8AC3E}">
        <p14:creationId xmlns:p14="http://schemas.microsoft.com/office/powerpoint/2010/main" xmlns="" val="397560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21  </a:t>
            </a:r>
            <a:r>
              <a:rPr lang="en-US" u="sng" dirty="0" smtClean="0">
                <a:ea typeface="+mn-ea"/>
                <a:cs typeface="+mn-cs"/>
              </a:rPr>
              <a:t>Constructing a Cross-Tabulation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Sales Transactions</a:t>
            </a:r>
            <a:r>
              <a:rPr lang="en-US" dirty="0" smtClean="0">
                <a:ea typeface="+mn-ea"/>
                <a:cs typeface="+mn-cs"/>
              </a:rPr>
              <a:t> database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Identify the number (and percentage) of books and DVDs ordered by region.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2743200"/>
            <a:ext cx="5424488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861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87900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1  </a:t>
            </a:r>
            <a:r>
              <a:rPr lang="en-US" u="sng" dirty="0" smtClean="0">
                <a:ea typeface="+mn-ea"/>
                <a:cs typeface="+mn-cs"/>
              </a:rPr>
              <a:t>Creating a Column Chart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170113"/>
            <a:ext cx="7597775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667000" y="2590800"/>
            <a:ext cx="5638800" cy="685800"/>
          </a:xfrm>
          <a:prstGeom prst="rect">
            <a:avLst/>
          </a:prstGeom>
          <a:solidFill>
            <a:schemeClr val="accent1">
              <a:alpha val="7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1751" name="TextBox 9"/>
          <p:cNvSpPr txBox="1">
            <a:spLocks noChangeArrowheads="1"/>
          </p:cNvSpPr>
          <p:nvPr/>
        </p:nvSpPr>
        <p:spPr bwMode="auto">
          <a:xfrm>
            <a:off x="7634288" y="5961063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3.3</a:t>
            </a:r>
          </a:p>
        </p:txBody>
      </p:sp>
      <p:sp>
        <p:nvSpPr>
          <p:cNvPr id="31752" name="TextBox 3"/>
          <p:cNvSpPr txBox="1">
            <a:spLocks noChangeArrowheads="1"/>
          </p:cNvSpPr>
          <p:nvPr/>
        </p:nvSpPr>
        <p:spPr bwMode="auto">
          <a:xfrm>
            <a:off x="6673850" y="1549400"/>
            <a:ext cx="1712913" cy="339725"/>
          </a:xfrm>
          <a:prstGeom prst="rect">
            <a:avLst/>
          </a:prstGeom>
          <a:solidFill>
            <a:schemeClr val="bg2">
              <a:alpha val="25098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Highlighted Cells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846888" y="1881188"/>
            <a:ext cx="620712" cy="709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3293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1"/>
          <p:cNvSpPr>
            <a:spLocks noGrp="1"/>
          </p:cNvSpPr>
          <p:nvPr>
            <p:ph idx="1"/>
          </p:nvPr>
        </p:nvSpPr>
        <p:spPr>
          <a:xfrm>
            <a:off x="457200" y="1363663"/>
            <a:ext cx="8229600" cy="4525962"/>
          </a:xfrm>
        </p:spPr>
        <p:txBody>
          <a:bodyPr/>
          <a:lstStyle/>
          <a:p>
            <a:pPr eaLnBrk="1" hangingPunct="1"/>
            <a:r>
              <a:rPr lang="en-US" u="sng" dirty="0"/>
              <a:t>Example </a:t>
            </a:r>
            <a:r>
              <a:rPr lang="en-US" u="sng" dirty="0" smtClean="0"/>
              <a:t>21 </a:t>
            </a:r>
            <a:r>
              <a:rPr lang="en-US" u="sng" dirty="0"/>
              <a:t>(continued) Constructing a Cross-Tabulation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7675" y="2362200"/>
            <a:ext cx="4235450" cy="174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5613" y="4410075"/>
            <a:ext cx="426720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1786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11700"/>
          </a:xfrm>
        </p:spPr>
        <p:txBody>
          <a:bodyPr>
            <a:normAutofit fontScale="85000" lnSpcReduction="10000"/>
          </a:bodyPr>
          <a:lstStyle/>
          <a:p>
            <a:pPr marL="365760" indent="-256032" eaLnBrk="1" fontAlgn="auto" hangingPunct="1">
              <a:lnSpc>
                <a:spcPct val="120000"/>
              </a:lnSpc>
              <a:spcAft>
                <a:spcPts val="0"/>
              </a:spcAft>
              <a:buFont typeface="Wingdings 3"/>
              <a:buChar char=""/>
              <a:defRPr/>
            </a:pPr>
            <a:r>
              <a:rPr lang="en-US" sz="2900" u="sng" dirty="0" smtClean="0">
                <a:ea typeface="+mn-ea"/>
                <a:cs typeface="+mn-cs"/>
              </a:rPr>
              <a:t>Example </a:t>
            </a:r>
            <a:r>
              <a:rPr lang="en-US" sz="2900" u="sng" dirty="0" smtClean="0">
                <a:ea typeface="+mn-ea"/>
                <a:cs typeface="+mn-cs"/>
              </a:rPr>
              <a:t>21  </a:t>
            </a:r>
            <a:r>
              <a:rPr lang="en-US" sz="2900" u="sng" dirty="0">
                <a:ea typeface="+mn-ea"/>
                <a:cs typeface="+mn-cs"/>
              </a:rPr>
              <a:t>(continued) Constructing a Cross-Tabulation</a:t>
            </a:r>
            <a:endParaRPr lang="en-US" sz="2900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>
              <a:ea typeface="+mn-ea"/>
              <a:cs typeface="+mn-cs"/>
            </a:endParaRP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u="sng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180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18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Excel’s PivotTable (covered next) makes this easy.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Statistical Methods for Summarizing Data</a:t>
            </a:r>
          </a:p>
        </p:txBody>
      </p:sp>
      <p:pic>
        <p:nvPicPr>
          <p:cNvPr id="6963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401888"/>
            <a:ext cx="4233863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2906713"/>
            <a:ext cx="3168650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9622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3733800" cy="4525962"/>
          </a:xfrm>
        </p:spPr>
        <p:txBody>
          <a:bodyPr>
            <a:normAutofit fontScale="92500" lnSpcReduction="20000"/>
          </a:bodyPr>
          <a:lstStyle/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Data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Tables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PivotTable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Follow wizard steps.</a:t>
            </a:r>
            <a:endParaRPr lang="en-US" dirty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PivotTables allow: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Quick creation of cross tabulations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Numerous custom-made summary tables and charts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US" i="1" dirty="0" smtClean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066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239838"/>
            <a:ext cx="39624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2343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3733800" cy="4710112"/>
          </a:xfrm>
        </p:spPr>
        <p:txBody>
          <a:bodyPr>
            <a:normAutofit fontScale="85000" lnSpcReduction="10000"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u="sng" dirty="0" smtClean="0">
                <a:ea typeface="+mn-ea"/>
                <a:cs typeface="+mn-cs"/>
              </a:rPr>
              <a:t>PivotTable Field List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Select the fields for: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Report Filter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Column Labels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i="1" dirty="0" smtClean="0">
                <a:ea typeface="+mn-ea"/>
                <a:cs typeface="+mn-cs"/>
              </a:rPr>
              <a:t>Row Labels </a:t>
            </a:r>
          </a:p>
          <a:p>
            <a:pPr marL="365760" indent="-256032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l-GR" b="1" dirty="0" smtClean="0">
                <a:latin typeface="Cambria Math"/>
                <a:ea typeface="Cambria Math"/>
                <a:cs typeface="+mn-cs"/>
              </a:rPr>
              <a:t>Σ</a:t>
            </a:r>
            <a:r>
              <a:rPr lang="en-US" dirty="0" smtClean="0">
                <a:latin typeface="Cambria Math"/>
                <a:ea typeface="Cambria Math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Values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Or, before choosing </a:t>
            </a:r>
            <a:r>
              <a:rPr lang="en-US" i="1" dirty="0" smtClean="0">
                <a:ea typeface="+mn-ea"/>
                <a:cs typeface="+mn-cs"/>
              </a:rPr>
              <a:t>PivotTable</a:t>
            </a:r>
            <a:r>
              <a:rPr lang="en-US" dirty="0" smtClean="0">
                <a:ea typeface="+mn-ea"/>
                <a:cs typeface="+mn-cs"/>
              </a:rPr>
              <a:t>, you can select a cell in the data and let Excel prepare a default PivotTable</a:t>
            </a:r>
            <a:r>
              <a:rPr lang="en-US" i="1" dirty="0" smtClean="0">
                <a:ea typeface="+mn-ea"/>
                <a:cs typeface="+mn-cs"/>
              </a:rPr>
              <a:t>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239838"/>
            <a:ext cx="3962400" cy="4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9130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481138"/>
            <a:ext cx="2971800" cy="4525962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22 </a:t>
            </a:r>
            <a:endParaRPr lang="en-US" u="sng" dirty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>
                <a:ea typeface="+mn-ea"/>
                <a:cs typeface="+mn-cs"/>
              </a:rPr>
              <a:t>Creating a PivotTable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Default PivotTable for Regional Sales by Product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(sum of </a:t>
            </a:r>
            <a:r>
              <a:rPr lang="en-US" dirty="0" err="1" smtClean="0">
                <a:ea typeface="+mn-ea"/>
                <a:cs typeface="+mn-cs"/>
              </a:rPr>
              <a:t>CustID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is meaningless)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27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1295400"/>
            <a:ext cx="4953000" cy="496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5021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077200" cy="4525962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22 </a:t>
            </a:r>
            <a:r>
              <a:rPr lang="en-US" u="sng" dirty="0" smtClean="0">
                <a:ea typeface="+mn-ea"/>
                <a:cs typeface="+mn-cs"/>
              </a:rPr>
              <a:t>(continued) Creating a PivotTable</a:t>
            </a:r>
          </a:p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Pivot Table Tools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Options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Active Field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Field Settings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Change summarization </a:t>
            </a:r>
          </a:p>
          <a:p>
            <a:pPr marL="109728" indent="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method in </a:t>
            </a:r>
            <a:r>
              <a:rPr lang="en-US" i="1" dirty="0" smtClean="0">
                <a:ea typeface="+mn-ea"/>
                <a:cs typeface="+mn-cs"/>
              </a:rPr>
              <a:t>Value Field </a:t>
            </a:r>
          </a:p>
          <a:p>
            <a:pPr marL="109728" indent="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i="1" dirty="0">
                <a:ea typeface="+mn-ea"/>
                <a:cs typeface="+mn-cs"/>
              </a:rPr>
              <a:t> </a:t>
            </a:r>
            <a:r>
              <a:rPr lang="en-US" i="1" dirty="0" smtClean="0">
                <a:ea typeface="+mn-ea"/>
                <a:cs typeface="+mn-cs"/>
              </a:rPr>
              <a:t>  Settings</a:t>
            </a:r>
            <a:r>
              <a:rPr lang="en-US" dirty="0" smtClean="0">
                <a:ea typeface="+mn-ea"/>
                <a:cs typeface="+mn-cs"/>
              </a:rPr>
              <a:t> dialog box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Select Count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2057400"/>
            <a:ext cx="365760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287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7696200" cy="576262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22 </a:t>
            </a:r>
            <a:r>
              <a:rPr lang="en-US" u="sng" dirty="0" smtClean="0"/>
              <a:t>(continued)  Creating a PivotTable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5613" y="1979613"/>
            <a:ext cx="4335462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7213" y="4419600"/>
            <a:ext cx="4233862" cy="17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61" name="Content Placeholder 1"/>
          <p:cNvSpPr txBox="1">
            <a:spLocks/>
          </p:cNvSpPr>
          <p:nvPr/>
        </p:nvSpPr>
        <p:spPr bwMode="auto">
          <a:xfrm>
            <a:off x="577850" y="2278063"/>
            <a:ext cx="341788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PivotTable for Count of Regional Sales by Product</a:t>
            </a:r>
          </a:p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endParaRPr lang="en-US" sz="2700"/>
          </a:p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endParaRPr lang="en-US" sz="2700"/>
          </a:p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PivotTable results match those shown earlier in Table 3.1.</a:t>
            </a:r>
          </a:p>
        </p:txBody>
      </p:sp>
    </p:spTree>
    <p:extLst>
      <p:ext uri="{BB962C8B-B14F-4D97-AF65-F5344CB8AC3E}">
        <p14:creationId xmlns:p14="http://schemas.microsoft.com/office/powerpoint/2010/main" xmlns="" val="24177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647700" y="2819400"/>
            <a:ext cx="3543300" cy="3048000"/>
          </a:xfrm>
        </p:spPr>
        <p:txBody>
          <a:bodyPr>
            <a:normAutofit fontScale="92500" lnSpcReduction="10000"/>
          </a:bodyPr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smtClean="0"/>
              <a:t>Drag </a:t>
            </a:r>
            <a:r>
              <a:rPr lang="en-US" i="1" smtClean="0"/>
              <a:t>Source</a:t>
            </a:r>
            <a:r>
              <a:rPr lang="en-US" smtClean="0"/>
              <a:t> into the </a:t>
            </a:r>
            <a:r>
              <a:rPr lang="en-US" i="1" smtClean="0"/>
              <a:t>Row Labels </a:t>
            </a:r>
            <a:r>
              <a:rPr lang="en-US" smtClean="0"/>
              <a:t>box.</a:t>
            </a:r>
          </a:p>
          <a:p>
            <a:pPr marL="109538" indent="0" eaLnBrk="1" hangingPunct="1">
              <a:spcBef>
                <a:spcPts val="1200"/>
              </a:spcBef>
              <a:buFont typeface="Wingdings 3" pitchFamily="-72" charset="2"/>
              <a:buNone/>
            </a:pPr>
            <a:endParaRPr lang="en-US" smtClean="0"/>
          </a:p>
          <a:p>
            <a:pPr marL="109538" indent="0" eaLnBrk="1" hangingPunct="1">
              <a:spcBef>
                <a:spcPts val="1200"/>
              </a:spcBef>
              <a:buFont typeface="Wingdings 3" pitchFamily="-72" charset="2"/>
              <a:buNone/>
            </a:pPr>
            <a:r>
              <a:rPr lang="en-US" smtClean="0"/>
              <a:t>PivotTable for Sales by Region, Product, and Order Source</a:t>
            </a:r>
          </a:p>
          <a:p>
            <a:pPr marL="109538" indent="0" eaLnBrk="1" hangingPunct="1">
              <a:buFont typeface="Wingdings 3" pitchFamily="-72" charset="2"/>
              <a:buNone/>
            </a:pPr>
            <a:endParaRPr lang="en-US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578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1295400"/>
            <a:ext cx="4343400" cy="491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3" name="Content Placeholder 1"/>
          <p:cNvSpPr txBox="1">
            <a:spLocks/>
          </p:cNvSpPr>
          <p:nvPr/>
        </p:nvSpPr>
        <p:spPr bwMode="auto">
          <a:xfrm>
            <a:off x="457200" y="1481138"/>
            <a:ext cx="3962400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u="sng" dirty="0"/>
              <a:t>Example </a:t>
            </a:r>
            <a:r>
              <a:rPr lang="en-US" u="sng" dirty="0" smtClean="0"/>
              <a:t>22 </a:t>
            </a:r>
            <a:r>
              <a:rPr lang="en-US" u="sng" dirty="0"/>
              <a:t>(continued)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 u="sng" dirty="0"/>
              <a:t>Creating a PivotTable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xmlns="" val="24750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81138"/>
            <a:ext cx="3429000" cy="4525962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23</a:t>
            </a:r>
            <a:endParaRPr lang="en-US" u="sng" dirty="0" smtClean="0">
              <a:ea typeface="+mn-ea"/>
              <a:cs typeface="+mn-cs"/>
            </a:endParaRP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Using the Pivot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Table Report Filter</a:t>
            </a:r>
          </a:p>
          <a:p>
            <a:pPr marL="109728" indent="0" eaLnBrk="1" fontAlgn="auto" hangingPunct="1">
              <a:spcBef>
                <a:spcPts val="18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Drag </a:t>
            </a:r>
            <a:r>
              <a:rPr lang="en-US" i="1" dirty="0" smtClean="0">
                <a:ea typeface="+mn-ea"/>
                <a:cs typeface="+mn-cs"/>
              </a:rPr>
              <a:t>Payment</a:t>
            </a:r>
            <a:r>
              <a:rPr lang="en-US" dirty="0" smtClean="0">
                <a:ea typeface="+mn-ea"/>
                <a:cs typeface="+mn-cs"/>
              </a:rPr>
              <a:t> into </a:t>
            </a:r>
            <a:r>
              <a:rPr lang="en-US" i="1" dirty="0" smtClean="0">
                <a:ea typeface="+mn-ea"/>
                <a:cs typeface="+mn-cs"/>
              </a:rPr>
              <a:t>Report Filter </a:t>
            </a:r>
            <a:r>
              <a:rPr lang="en-US" dirty="0" smtClean="0">
                <a:ea typeface="+mn-ea"/>
                <a:cs typeface="+mn-cs"/>
              </a:rPr>
              <a:t>box.</a:t>
            </a: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109728" indent="0" eaLnBrk="1" fontAlgn="auto" hangingPunct="1">
              <a:spcBef>
                <a:spcPts val="120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PivotTable Filtered by Payment Type.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447800"/>
            <a:ext cx="48275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922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1947862"/>
          </a:xfrm>
        </p:spPr>
        <p:txBody>
          <a:bodyPr/>
          <a:lstStyle/>
          <a:p>
            <a:pPr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23 </a:t>
            </a:r>
            <a:r>
              <a:rPr lang="en-US" u="sng" dirty="0" smtClean="0"/>
              <a:t>(continued)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u="sng" dirty="0" smtClean="0"/>
              <a:t>Using the PivotTable Report Filter</a:t>
            </a:r>
          </a:p>
          <a:p>
            <a:pPr eaLnBrk="1" hangingPunct="1">
              <a:spcBef>
                <a:spcPts val="1200"/>
              </a:spcBef>
              <a:buFont typeface="Wingdings 3" pitchFamily="-72" charset="2"/>
              <a:buNone/>
            </a:pPr>
            <a:r>
              <a:rPr lang="en-US" dirty="0" smtClean="0"/>
              <a:t>Click on the drop-down arrow in row 1.</a:t>
            </a:r>
          </a:p>
          <a:p>
            <a:pPr eaLnBrk="1" hangingPunct="1">
              <a:buFont typeface="Wingdings 3" pitchFamily="-72" charset="2"/>
              <a:buNone/>
            </a:pPr>
            <a:endParaRPr lang="en-US" u="sng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Exploring Data Using PivotTables</a:t>
            </a:r>
          </a:p>
        </p:txBody>
      </p:sp>
      <p:pic>
        <p:nvPicPr>
          <p:cNvPr id="778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3325" y="4038600"/>
            <a:ext cx="35972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31" name="Content Placeholder 1"/>
          <p:cNvSpPr txBox="1">
            <a:spLocks/>
          </p:cNvSpPr>
          <p:nvPr/>
        </p:nvSpPr>
        <p:spPr bwMode="auto">
          <a:xfrm>
            <a:off x="457200" y="3048000"/>
            <a:ext cx="4495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0953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Choose Credit-Card.</a:t>
            </a:r>
          </a:p>
          <a:p>
            <a:pPr marL="109538">
              <a:spcBef>
                <a:spcPts val="1200"/>
              </a:spcBef>
              <a:buClr>
                <a:schemeClr val="accent1"/>
              </a:buClr>
              <a:buSzPct val="68000"/>
              <a:buFont typeface="Wingdings 3" pitchFamily="-72" charset="2"/>
              <a:buNone/>
            </a:pPr>
            <a:r>
              <a:rPr lang="en-US" sz="2700"/>
              <a:t>Obtain this cross-tabulation PivotTable for credit card transactions.</a:t>
            </a:r>
          </a:p>
        </p:txBody>
      </p:sp>
    </p:spTree>
    <p:extLst>
      <p:ext uri="{BB962C8B-B14F-4D97-AF65-F5344CB8AC3E}">
        <p14:creationId xmlns:p14="http://schemas.microsoft.com/office/powerpoint/2010/main" xmlns="" val="193948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11700"/>
          </a:xfrm>
        </p:spPr>
        <p:txBody>
          <a:bodyPr>
            <a:normAutofit/>
          </a:bodyPr>
          <a:lstStyle/>
          <a:p>
            <a:pPr marL="109728" indent="0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Example </a:t>
            </a:r>
            <a:r>
              <a:rPr lang="en-US" u="sng" dirty="0" smtClean="0">
                <a:ea typeface="+mn-ea"/>
                <a:cs typeface="+mn-cs"/>
              </a:rPr>
              <a:t>1  </a:t>
            </a:r>
            <a:r>
              <a:rPr lang="en-US" u="sng" dirty="0">
                <a:ea typeface="+mn-ea"/>
                <a:cs typeface="+mn-cs"/>
              </a:rPr>
              <a:t>(continued</a:t>
            </a:r>
            <a:r>
              <a:rPr lang="en-US" u="sng" dirty="0" smtClean="0">
                <a:ea typeface="+mn-ea"/>
                <a:cs typeface="+mn-cs"/>
              </a:rPr>
              <a:t>)  Creating a Column Chart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Choose column chart (clustered or stacked).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Add chart title (Alabama Employment).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Rename Series1, Series2, and Series3 </a:t>
            </a:r>
          </a:p>
          <a:p>
            <a:pPr marL="109728" indent="0" eaLnBrk="1" fontAlgn="auto" hangingPunct="1">
              <a:spcBef>
                <a:spcPts val="0"/>
              </a:spcBef>
              <a:spcAft>
                <a:spcPts val="0"/>
              </a:spcAft>
              <a:buFont typeface="Wingdings 3"/>
              <a:buNone/>
              <a:defRPr/>
            </a:pPr>
            <a:r>
              <a:rPr lang="en-US" sz="2400" dirty="0">
                <a:ea typeface="+mn-ea"/>
                <a:cs typeface="+mn-cs"/>
              </a:rPr>
              <a:t> </a:t>
            </a:r>
            <a:r>
              <a:rPr lang="en-US" sz="2400" dirty="0" smtClean="0">
                <a:ea typeface="+mn-ea"/>
                <a:cs typeface="+mn-cs"/>
              </a:rPr>
              <a:t>        (</a:t>
            </a:r>
            <a:r>
              <a:rPr lang="en-US" sz="2400" cap="small" dirty="0" smtClean="0">
                <a:ea typeface="+mn-ea"/>
                <a:cs typeface="+mn-cs"/>
              </a:rPr>
              <a:t>ALL EMPLOYEES</a:t>
            </a:r>
            <a:r>
              <a:rPr lang="en-US" sz="2400" dirty="0" smtClean="0">
                <a:ea typeface="+mn-ea"/>
                <a:cs typeface="+mn-cs"/>
              </a:rPr>
              <a:t>, Men, Women).</a:t>
            </a:r>
            <a:endParaRPr lang="en-US" sz="2400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4887" y="3810000"/>
            <a:ext cx="5089525" cy="284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TextBox 6"/>
          <p:cNvSpPr txBox="1">
            <a:spLocks noChangeArrowheads="1"/>
          </p:cNvSpPr>
          <p:nvPr/>
        </p:nvSpPr>
        <p:spPr bwMode="auto">
          <a:xfrm>
            <a:off x="5711825" y="6053138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3.4</a:t>
            </a:r>
          </a:p>
        </p:txBody>
      </p:sp>
    </p:spTree>
    <p:extLst>
      <p:ext uri="{BB962C8B-B14F-4D97-AF65-F5344CB8AC3E}">
        <p14:creationId xmlns:p14="http://schemas.microsoft.com/office/powerpoint/2010/main" xmlns="" val="13321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24  </a:t>
            </a:r>
            <a:r>
              <a:rPr lang="en-US" u="sng" dirty="0" smtClean="0"/>
              <a:t>A PivotChart for Sales Data</a:t>
            </a:r>
          </a:p>
          <a:p>
            <a:pPr eaLnBrk="1" hangingPunct="1">
              <a:buFont typeface="Wingdings 3" pitchFamily="-72" charset="2"/>
              <a:buNone/>
            </a:pPr>
            <a:r>
              <a:rPr lang="en-US" dirty="0" smtClean="0"/>
              <a:t>Create a chart using the PivotTable for 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dirty="0" smtClean="0"/>
              <a:t>   Sales by Region, Product, and Order Source.</a:t>
            </a:r>
          </a:p>
          <a:p>
            <a:pPr eaLnBrk="1" hangingPunct="1"/>
            <a:r>
              <a:rPr lang="en-US" i="1" dirty="0" smtClean="0"/>
              <a:t>Insert </a:t>
            </a:r>
          </a:p>
          <a:p>
            <a:pPr eaLnBrk="1" hangingPunct="1"/>
            <a:r>
              <a:rPr lang="en-US" i="1" dirty="0" smtClean="0"/>
              <a:t>Column Chart</a:t>
            </a:r>
          </a:p>
          <a:p>
            <a:pPr eaLnBrk="1" hangingPunct="1">
              <a:spcBef>
                <a:spcPts val="1800"/>
              </a:spcBef>
              <a:buFont typeface="Wingdings 3" pitchFamily="-72" charset="2"/>
              <a:buNone/>
            </a:pPr>
            <a:r>
              <a:rPr lang="en-US" dirty="0" smtClean="0"/>
              <a:t>To display only Book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dirty="0" smtClean="0"/>
              <a:t>data, click on the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i="1" dirty="0" smtClean="0"/>
              <a:t>Product</a:t>
            </a:r>
            <a:r>
              <a:rPr lang="en-US" dirty="0" smtClean="0"/>
              <a:t> button and</a:t>
            </a:r>
          </a:p>
          <a:p>
            <a:pPr eaLnBrk="1" hangingPunct="1">
              <a:spcBef>
                <a:spcPct val="0"/>
              </a:spcBef>
              <a:buFont typeface="Wingdings 3" pitchFamily="-72" charset="2"/>
              <a:buNone/>
            </a:pPr>
            <a:r>
              <a:rPr lang="en-US" dirty="0" smtClean="0"/>
              <a:t>deselect DVD.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a typeface="+mj-ea"/>
                <a:cs typeface="+mj-cs"/>
              </a:rPr>
              <a:t>Exploring Data Using Pivo</a:t>
            </a:r>
            <a:r>
              <a:rPr lang="en-US" dirty="0" smtClean="0">
                <a:ea typeface="+mj-ea"/>
                <a:cs typeface="+mj-cs"/>
              </a:rPr>
              <a:t>tTables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7885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3352800"/>
            <a:ext cx="46863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9202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Key Terms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79876" name="Content Placeholder 1"/>
          <p:cNvSpPr>
            <a:spLocks noGrp="1"/>
          </p:cNvSpPr>
          <p:nvPr>
            <p:ph idx="1"/>
          </p:nvPr>
        </p:nvSpPr>
        <p:spPr>
          <a:xfrm>
            <a:off x="468313" y="1358900"/>
            <a:ext cx="3951287" cy="46482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smtClean="0"/>
              <a:t>Area chart</a:t>
            </a:r>
          </a:p>
          <a:p>
            <a:pPr eaLnBrk="1" hangingPunct="1"/>
            <a:r>
              <a:rPr lang="en-US" smtClean="0"/>
              <a:t>Bar chart</a:t>
            </a:r>
          </a:p>
          <a:p>
            <a:pPr eaLnBrk="1" hangingPunct="1"/>
            <a:r>
              <a:rPr lang="en-US" smtClean="0"/>
              <a:t>Bubble chart</a:t>
            </a:r>
          </a:p>
          <a:p>
            <a:pPr eaLnBrk="1" hangingPunct="1"/>
            <a:r>
              <a:rPr lang="en-US" smtClean="0"/>
              <a:t>Column chart</a:t>
            </a:r>
          </a:p>
          <a:p>
            <a:pPr eaLnBrk="1" hangingPunct="1"/>
            <a:r>
              <a:rPr lang="en-US" smtClean="0"/>
              <a:t>Contingency table</a:t>
            </a:r>
          </a:p>
          <a:p>
            <a:pPr eaLnBrk="1" hangingPunct="1"/>
            <a:r>
              <a:rPr lang="en-US" smtClean="0"/>
              <a:t>Cross-tabulation</a:t>
            </a:r>
          </a:p>
          <a:p>
            <a:pPr eaLnBrk="1" hangingPunct="1"/>
            <a:r>
              <a:rPr lang="en-US" smtClean="0"/>
              <a:t>Cumulative relative  frequency</a:t>
            </a:r>
          </a:p>
          <a:p>
            <a:pPr eaLnBrk="1" hangingPunct="1"/>
            <a:r>
              <a:rPr lang="en-US" smtClean="0"/>
              <a:t>Cumulative relative  frequency distribution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79877" name="Content Placeholder 1"/>
          <p:cNvSpPr txBox="1">
            <a:spLocks/>
          </p:cNvSpPr>
          <p:nvPr/>
        </p:nvSpPr>
        <p:spPr bwMode="auto">
          <a:xfrm>
            <a:off x="4691063" y="1371600"/>
            <a:ext cx="3952875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endParaRPr lang="en-US" sz="2700"/>
          </a:p>
        </p:txBody>
      </p:sp>
      <p:sp>
        <p:nvSpPr>
          <p:cNvPr id="79878" name="Content Placeholder 1"/>
          <p:cNvSpPr txBox="1">
            <a:spLocks/>
          </p:cNvSpPr>
          <p:nvPr/>
        </p:nvSpPr>
        <p:spPr bwMode="auto">
          <a:xfrm>
            <a:off x="4843463" y="1382713"/>
            <a:ext cx="3952875" cy="486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Data profile (fractile)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Descriptive statistics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Doughnut chart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Frequency distribution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Histogram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 i="1"/>
              <a:t>k</a:t>
            </a:r>
            <a:r>
              <a:rPr lang="en-US" sz="2700" baseline="30000"/>
              <a:t>th</a:t>
            </a:r>
            <a:r>
              <a:rPr lang="en-US" sz="2700"/>
              <a:t> percentile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Line chart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Ogive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Pareto analysis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xmlns="" val="9517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Key Terms (continued)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80900" name="Content Placeholder 1"/>
          <p:cNvSpPr>
            <a:spLocks noGrp="1"/>
          </p:cNvSpPr>
          <p:nvPr>
            <p:ph idx="1"/>
          </p:nvPr>
        </p:nvSpPr>
        <p:spPr>
          <a:xfrm>
            <a:off x="468313" y="1358900"/>
            <a:ext cx="3951287" cy="46482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mtClean="0"/>
              <a:t>PivotChart</a:t>
            </a:r>
          </a:p>
          <a:p>
            <a:pPr eaLnBrk="1" hangingPunct="1"/>
            <a:r>
              <a:rPr lang="en-US" smtClean="0"/>
              <a:t>PivotTable</a:t>
            </a:r>
          </a:p>
          <a:p>
            <a:pPr eaLnBrk="1" hangingPunct="1"/>
            <a:r>
              <a:rPr lang="en-US" smtClean="0"/>
              <a:t>Quartile</a:t>
            </a:r>
          </a:p>
          <a:p>
            <a:pPr eaLnBrk="1" hangingPunct="1"/>
            <a:r>
              <a:rPr lang="en-US" smtClean="0"/>
              <a:t>Radar chart</a:t>
            </a:r>
          </a:p>
          <a:p>
            <a:pPr eaLnBrk="1" hangingPunct="1"/>
            <a:r>
              <a:rPr lang="en-US" smtClean="0"/>
              <a:t>Relative frequency</a:t>
            </a:r>
          </a:p>
          <a:p>
            <a:pPr eaLnBrk="1" hangingPunct="1"/>
            <a:r>
              <a:rPr lang="en-US" smtClean="0"/>
              <a:t>Relative frequency distribution</a:t>
            </a:r>
          </a:p>
          <a:p>
            <a:pPr eaLnBrk="1" hangingPunct="1"/>
            <a:r>
              <a:rPr lang="en-US" smtClean="0"/>
              <a:t>Scatter chart</a:t>
            </a:r>
          </a:p>
          <a:p>
            <a:pPr eaLnBrk="1" hangingPunct="1"/>
            <a:r>
              <a:rPr lang="en-US" smtClean="0"/>
              <a:t>Statistic</a:t>
            </a:r>
          </a:p>
          <a:p>
            <a:pPr eaLnBrk="1" hangingPunct="1"/>
            <a:r>
              <a:rPr lang="en-US" smtClean="0"/>
              <a:t>Statistics</a:t>
            </a:r>
          </a:p>
          <a:p>
            <a:pPr eaLnBrk="1" hangingPunct="1"/>
            <a:endParaRPr lang="en-US" smtClean="0"/>
          </a:p>
        </p:txBody>
      </p:sp>
      <p:sp>
        <p:nvSpPr>
          <p:cNvPr id="80901" name="Content Placeholder 1"/>
          <p:cNvSpPr txBox="1">
            <a:spLocks/>
          </p:cNvSpPr>
          <p:nvPr/>
        </p:nvSpPr>
        <p:spPr bwMode="auto">
          <a:xfrm>
            <a:off x="4691063" y="1371600"/>
            <a:ext cx="3952875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endParaRPr lang="en-US" sz="2700"/>
          </a:p>
        </p:txBody>
      </p:sp>
      <p:sp>
        <p:nvSpPr>
          <p:cNvPr id="80902" name="Content Placeholder 1"/>
          <p:cNvSpPr txBox="1">
            <a:spLocks/>
          </p:cNvSpPr>
          <p:nvPr/>
        </p:nvSpPr>
        <p:spPr bwMode="auto">
          <a:xfrm>
            <a:off x="4843463" y="1382713"/>
            <a:ext cx="3952875" cy="486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Stock chart</a:t>
            </a:r>
          </a:p>
          <a:p>
            <a: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itchFamily="-72" charset="2"/>
              <a:buChar char=""/>
            </a:pPr>
            <a:r>
              <a:rPr lang="en-US" sz="2700"/>
              <a:t>Surface chart</a:t>
            </a:r>
          </a:p>
        </p:txBody>
      </p:sp>
    </p:spTree>
    <p:extLst>
      <p:ext uri="{BB962C8B-B14F-4D97-AF65-F5344CB8AC3E}">
        <p14:creationId xmlns:p14="http://schemas.microsoft.com/office/powerpoint/2010/main" xmlns="" val="18648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87900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1  </a:t>
            </a:r>
            <a:r>
              <a:rPr lang="en-US" u="sng" dirty="0" smtClean="0"/>
              <a:t>(continued)  Creating a Column Chart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117" y="2773363"/>
            <a:ext cx="620236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TextBox 6"/>
          <p:cNvSpPr txBox="1">
            <a:spLocks noChangeArrowheads="1"/>
          </p:cNvSpPr>
          <p:nvPr/>
        </p:nvSpPr>
        <p:spPr bwMode="auto">
          <a:xfrm>
            <a:off x="6238875" y="563880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3.5</a:t>
            </a:r>
          </a:p>
        </p:txBody>
      </p:sp>
      <p:sp>
        <p:nvSpPr>
          <p:cNvPr id="33799" name="TextBox 9"/>
          <p:cNvSpPr txBox="1">
            <a:spLocks noChangeArrowheads="1"/>
          </p:cNvSpPr>
          <p:nvPr/>
        </p:nvSpPr>
        <p:spPr bwMode="auto">
          <a:xfrm>
            <a:off x="7199313" y="1847850"/>
            <a:ext cx="1171575" cy="9255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Clustered</a:t>
            </a:r>
          </a:p>
          <a:p>
            <a:r>
              <a:rPr lang="en-US" sz="1800"/>
              <a:t>Column</a:t>
            </a:r>
          </a:p>
          <a:p>
            <a:r>
              <a:rPr lang="en-US" sz="180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xmlns="" val="163941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87900"/>
          </a:xfrm>
        </p:spPr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1  </a:t>
            </a:r>
            <a:r>
              <a:rPr lang="en-US" u="sng" dirty="0" smtClean="0"/>
              <a:t>(continued)  Creating a Column Chart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sp>
        <p:nvSpPr>
          <p:cNvPr id="34821" name="TextBox 6"/>
          <p:cNvSpPr txBox="1">
            <a:spLocks noChangeArrowheads="1"/>
          </p:cNvSpPr>
          <p:nvPr/>
        </p:nvSpPr>
        <p:spPr bwMode="auto">
          <a:xfrm>
            <a:off x="6251575" y="5735638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3.6</a:t>
            </a:r>
          </a:p>
        </p:txBody>
      </p:sp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7974" y="2590800"/>
            <a:ext cx="5638800" cy="389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3" name="TextBox 3"/>
          <p:cNvSpPr txBox="1">
            <a:spLocks noChangeArrowheads="1"/>
          </p:cNvSpPr>
          <p:nvPr/>
        </p:nvSpPr>
        <p:spPr bwMode="auto">
          <a:xfrm>
            <a:off x="7315200" y="1825625"/>
            <a:ext cx="1019175" cy="92551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Stacked</a:t>
            </a:r>
          </a:p>
          <a:p>
            <a:r>
              <a:rPr lang="en-US" sz="1800"/>
              <a:t>Column</a:t>
            </a:r>
          </a:p>
          <a:p>
            <a:r>
              <a:rPr lang="en-US" sz="180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xmlns="" val="31756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2  </a:t>
            </a:r>
            <a:r>
              <a:rPr lang="en-US" u="sng" dirty="0" smtClean="0"/>
              <a:t>Line Chart for U.S. Exports to China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pic>
        <p:nvPicPr>
          <p:cNvPr id="358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895600"/>
            <a:ext cx="6096000" cy="371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6632575" y="5899150"/>
            <a:ext cx="755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/>
              <a:t>Figure 3.7</a:t>
            </a:r>
          </a:p>
        </p:txBody>
      </p:sp>
    </p:spTree>
    <p:extLst>
      <p:ext uri="{BB962C8B-B14F-4D97-AF65-F5344CB8AC3E}">
        <p14:creationId xmlns:p14="http://schemas.microsoft.com/office/powerpoint/2010/main" xmlns="" val="23242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8" indent="0" eaLnBrk="1" hangingPunct="1">
              <a:buFont typeface="Wingdings 3" pitchFamily="-72" charset="2"/>
              <a:buNone/>
            </a:pPr>
            <a:r>
              <a:rPr lang="en-US" u="sng" dirty="0" smtClean="0"/>
              <a:t>Example </a:t>
            </a:r>
            <a:r>
              <a:rPr lang="en-US" u="sng" dirty="0" smtClean="0"/>
              <a:t>3  </a:t>
            </a:r>
            <a:r>
              <a:rPr lang="en-US" u="sng" dirty="0" smtClean="0"/>
              <a:t>Pie Chart for Census Data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Data Visualization</a:t>
            </a:r>
          </a:p>
        </p:txBody>
      </p:sp>
      <p:pic>
        <p:nvPicPr>
          <p:cNvPr id="368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09800"/>
            <a:ext cx="35401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271713"/>
            <a:ext cx="421957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62936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1565</Words>
  <Application>Microsoft Office PowerPoint</Application>
  <PresentationFormat>On-screen Show (4:3)</PresentationFormat>
  <Paragraphs>334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 Visualizing and Exploring Data using Excel</vt:lpstr>
      <vt:lpstr>Topics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Queries: Using Sorting and Filtering</vt:lpstr>
      <vt:lpstr>Data Queries: Using Sorting and Filtering</vt:lpstr>
      <vt:lpstr>Data Queries: Using Sorting and Filtering</vt:lpstr>
      <vt:lpstr>Data Queries: Using Sorting and Filtering</vt:lpstr>
      <vt:lpstr>Data Queries: Using Sorting and Filtering</vt:lpstr>
      <vt:lpstr>Data Queries: Using Sorting and Filtering</vt:lpstr>
      <vt:lpstr>Data Queries: Using Sorting and Filtering</vt:lpstr>
      <vt:lpstr>Data Queries: Using Sorting and Filtering</vt:lpstr>
      <vt:lpstr>Data Queries: Using Sorting and Filtering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Statistical Methods for Summarizing Data</vt:lpstr>
      <vt:lpstr>Exploring Data Using PivotTables</vt:lpstr>
      <vt:lpstr>Exploring Data Using PivotTables</vt:lpstr>
      <vt:lpstr>Exploring Data Using PivotTables</vt:lpstr>
      <vt:lpstr>Exploring Data Using PivotTables</vt:lpstr>
      <vt:lpstr>Exploring Data Using PivotTables</vt:lpstr>
      <vt:lpstr>Exploring Data Using PivotTables</vt:lpstr>
      <vt:lpstr>Exploring Data Using PivotTables</vt:lpstr>
      <vt:lpstr>Exploring Data Using PivotTables</vt:lpstr>
      <vt:lpstr>Exploring Data Using PivotTables</vt:lpstr>
      <vt:lpstr>Key Terms</vt:lpstr>
      <vt:lpstr>Key Terms (continued)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peggy</dc:creator>
  <cp:lastModifiedBy>Admin</cp:lastModifiedBy>
  <cp:revision>10</cp:revision>
  <dcterms:created xsi:type="dcterms:W3CDTF">2013-07-28T00:28:53Z</dcterms:created>
  <dcterms:modified xsi:type="dcterms:W3CDTF">2018-03-13T05:42:35Z</dcterms:modified>
</cp:coreProperties>
</file>